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10.xml" ContentType="application/vnd.openxmlformats-officedocument.presentationml.notesSlide+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tiff" ContentType="image/tiff"/>
  <Default Extension="gif" ContentType="image/gif"/>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handoutMasterIdLst>
    <p:handoutMasterId r:id="rId24"/>
  </p:handoutMasterIdLst>
  <p:sldIdLst>
    <p:sldId id="258" r:id="rId2"/>
    <p:sldId id="290" r:id="rId3"/>
    <p:sldId id="292" r:id="rId4"/>
    <p:sldId id="304" r:id="rId5"/>
    <p:sldId id="307" r:id="rId6"/>
    <p:sldId id="305" r:id="rId7"/>
    <p:sldId id="311" r:id="rId8"/>
    <p:sldId id="303" r:id="rId9"/>
    <p:sldId id="309" r:id="rId10"/>
    <p:sldId id="310" r:id="rId11"/>
    <p:sldId id="312" r:id="rId12"/>
    <p:sldId id="298" r:id="rId13"/>
    <p:sldId id="300" r:id="rId14"/>
    <p:sldId id="297" r:id="rId15"/>
    <p:sldId id="301" r:id="rId16"/>
    <p:sldId id="313" r:id="rId17"/>
    <p:sldId id="302" r:id="rId18"/>
    <p:sldId id="314" r:id="rId19"/>
    <p:sldId id="308" r:id="rId20"/>
    <p:sldId id="294" r:id="rId21"/>
    <p:sldId id="288" r:id="rId22"/>
  </p:sldIdLst>
  <p:sldSz cx="9144000" cy="5143500" type="screen16x9"/>
  <p:notesSz cx="7315200" cy="9601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1B1D"/>
    <a:srgbClr val="FFCC01"/>
    <a:srgbClr val="F9FED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02" autoAdjust="0"/>
    <p:restoredTop sz="90143" autoAdjust="0"/>
  </p:normalViewPr>
  <p:slideViewPr>
    <p:cSldViewPr snapToGrid="0" snapToObjects="1">
      <p:cViewPr>
        <p:scale>
          <a:sx n="86" d="100"/>
          <a:sy n="86" d="100"/>
        </p:scale>
        <p:origin x="-1092" y="-108"/>
      </p:cViewPr>
      <p:guideLst>
        <p:guide orient="horz" pos="1620"/>
        <p:guide pos="2880"/>
      </p:guideLst>
    </p:cSldViewPr>
  </p:slideViewPr>
  <p:outlineViewPr>
    <p:cViewPr>
      <p:scale>
        <a:sx n="33" d="100"/>
        <a:sy n="33" d="100"/>
      </p:scale>
      <p:origin x="36" y="4020"/>
    </p:cViewPr>
  </p:outlineViewPr>
  <p:notesTextViewPr>
    <p:cViewPr>
      <p:scale>
        <a:sx n="1" d="1"/>
        <a:sy n="1" d="1"/>
      </p:scale>
      <p:origin x="0" y="0"/>
    </p:cViewPr>
  </p:notesTextViewPr>
  <p:notesViewPr>
    <p:cSldViewPr snapToGrid="0" snapToObjects="1">
      <p:cViewPr varScale="1">
        <p:scale>
          <a:sx n="97" d="100"/>
          <a:sy n="97" d="100"/>
        </p:scale>
        <p:origin x="3688" y="208"/>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247220-4EF5-4B87-B9EB-E659A1D40EC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CCD6207F-ACC9-4210-8B48-53711A94D37F}">
      <dgm:prSet phldrT="[Text]"/>
      <dgm:spPr/>
      <dgm:t>
        <a:bodyPr/>
        <a:lstStyle/>
        <a:p>
          <a:r>
            <a:rPr lang="en-US" dirty="0" smtClean="0"/>
            <a:t>TRAIN</a:t>
          </a:r>
          <a:endParaRPr lang="en-US" dirty="0"/>
        </a:p>
      </dgm:t>
    </dgm:pt>
    <dgm:pt modelId="{B42584D6-48DE-4AA3-9727-AF51395197C7}" type="parTrans" cxnId="{92563935-6A96-4077-9AC1-B697940E1E89}">
      <dgm:prSet/>
      <dgm:spPr/>
      <dgm:t>
        <a:bodyPr/>
        <a:lstStyle/>
        <a:p>
          <a:endParaRPr lang="en-US"/>
        </a:p>
      </dgm:t>
    </dgm:pt>
    <dgm:pt modelId="{2935EA03-EF23-48F1-81A6-F4673FE06794}" type="sibTrans" cxnId="{92563935-6A96-4077-9AC1-B697940E1E89}">
      <dgm:prSet/>
      <dgm:spPr/>
      <dgm:t>
        <a:bodyPr/>
        <a:lstStyle/>
        <a:p>
          <a:endParaRPr lang="en-US"/>
        </a:p>
      </dgm:t>
    </dgm:pt>
    <dgm:pt modelId="{34FF0FFB-9CC3-4287-BE03-67F2039DA958}">
      <dgm:prSet phldrT="[Text]" custT="1"/>
      <dgm:spPr/>
      <dgm:t>
        <a:bodyPr/>
        <a:lstStyle/>
        <a:p>
          <a:r>
            <a:rPr lang="en-US" sz="1200" b="0" dirty="0" smtClean="0"/>
            <a:t>Pre-train and </a:t>
          </a:r>
          <a:r>
            <a:rPr lang="en-US" sz="1200" b="0" dirty="0" err="1" smtClean="0"/>
            <a:t>finetune</a:t>
          </a:r>
          <a:r>
            <a:rPr lang="en-US" sz="1200" b="0" dirty="0" smtClean="0"/>
            <a:t> Regional CNN</a:t>
          </a:r>
          <a:endParaRPr lang="en-US" sz="1200" b="0" dirty="0"/>
        </a:p>
      </dgm:t>
    </dgm:pt>
    <dgm:pt modelId="{0FE44349-F157-4DB7-A454-93D4CFEF30FE}" type="parTrans" cxnId="{BC199E5F-7A85-4D17-8CC3-C7E113486B8B}">
      <dgm:prSet/>
      <dgm:spPr/>
      <dgm:t>
        <a:bodyPr/>
        <a:lstStyle/>
        <a:p>
          <a:endParaRPr lang="en-US"/>
        </a:p>
      </dgm:t>
    </dgm:pt>
    <dgm:pt modelId="{5D3F85E5-5525-4CD9-944B-DE4AFBFAD650}" type="sibTrans" cxnId="{BC199E5F-7A85-4D17-8CC3-C7E113486B8B}">
      <dgm:prSet/>
      <dgm:spPr/>
      <dgm:t>
        <a:bodyPr/>
        <a:lstStyle/>
        <a:p>
          <a:endParaRPr lang="en-US"/>
        </a:p>
      </dgm:t>
    </dgm:pt>
    <dgm:pt modelId="{5B8D197D-1C14-4751-8F57-D24933D25DA6}">
      <dgm:prSet phldrT="[Text]" custT="1"/>
      <dgm:spPr/>
      <dgm:t>
        <a:bodyPr/>
        <a:lstStyle/>
        <a:p>
          <a:r>
            <a:rPr lang="en-US" sz="1200" b="0" dirty="0" smtClean="0"/>
            <a:t>Feed image to the trained CNN</a:t>
          </a:r>
          <a:endParaRPr lang="en-US" sz="1200" b="0" dirty="0"/>
        </a:p>
      </dgm:t>
    </dgm:pt>
    <dgm:pt modelId="{3019DEB2-13EF-4674-B3F8-587E304AE74F}" type="parTrans" cxnId="{10A64A01-0A91-4F60-9157-AF316D0381BF}">
      <dgm:prSet/>
      <dgm:spPr/>
      <dgm:t>
        <a:bodyPr/>
        <a:lstStyle/>
        <a:p>
          <a:endParaRPr lang="en-US"/>
        </a:p>
      </dgm:t>
    </dgm:pt>
    <dgm:pt modelId="{B04F8BBA-483D-49B7-8977-9F9B481BAB84}" type="sibTrans" cxnId="{10A64A01-0A91-4F60-9157-AF316D0381BF}">
      <dgm:prSet/>
      <dgm:spPr/>
      <dgm:t>
        <a:bodyPr/>
        <a:lstStyle/>
        <a:p>
          <a:endParaRPr lang="en-US"/>
        </a:p>
      </dgm:t>
    </dgm:pt>
    <dgm:pt modelId="{9F0F4C82-B206-4D43-95E2-42B8B6EFDEDF}">
      <dgm:prSet phldrT="[Text]"/>
      <dgm:spPr/>
      <dgm:t>
        <a:bodyPr/>
        <a:lstStyle/>
        <a:p>
          <a:r>
            <a:rPr lang="en-US" dirty="0" smtClean="0"/>
            <a:t>FEED</a:t>
          </a:r>
          <a:endParaRPr lang="en-US" dirty="0"/>
        </a:p>
      </dgm:t>
    </dgm:pt>
    <dgm:pt modelId="{08CB05F2-BB0B-483D-B350-79148AC60054}" type="parTrans" cxnId="{E9CE42CC-40C7-4D7C-896B-45E9E65C71BB}">
      <dgm:prSet/>
      <dgm:spPr/>
      <dgm:t>
        <a:bodyPr/>
        <a:lstStyle/>
        <a:p>
          <a:endParaRPr lang="en-US"/>
        </a:p>
      </dgm:t>
    </dgm:pt>
    <dgm:pt modelId="{03695C25-DCA8-4236-B765-0FA6404906DD}" type="sibTrans" cxnId="{E9CE42CC-40C7-4D7C-896B-45E9E65C71BB}">
      <dgm:prSet/>
      <dgm:spPr/>
      <dgm:t>
        <a:bodyPr/>
        <a:lstStyle/>
        <a:p>
          <a:endParaRPr lang="en-US"/>
        </a:p>
      </dgm:t>
    </dgm:pt>
    <dgm:pt modelId="{E7197C8C-47DA-4889-B89C-F02AD0C0F2BB}">
      <dgm:prSet phldrT="[Text]" custT="1"/>
      <dgm:spPr/>
      <dgm:t>
        <a:bodyPr/>
        <a:lstStyle/>
        <a:p>
          <a:r>
            <a:rPr lang="en-US" sz="1100" dirty="0" smtClean="0"/>
            <a:t>Top 19 image locations + the whole image</a:t>
          </a:r>
          <a:endParaRPr lang="en-US" sz="1100" dirty="0"/>
        </a:p>
      </dgm:t>
    </dgm:pt>
    <dgm:pt modelId="{1AD44C20-B59E-417A-BECC-CC1D5BE04D76}" type="parTrans" cxnId="{16A8E2E3-1608-42EF-B502-2BA49BA05D0F}">
      <dgm:prSet/>
      <dgm:spPr/>
      <dgm:t>
        <a:bodyPr/>
        <a:lstStyle/>
        <a:p>
          <a:endParaRPr lang="en-US"/>
        </a:p>
      </dgm:t>
    </dgm:pt>
    <dgm:pt modelId="{63C7AB1E-9544-4957-82D8-59DFAF665F88}" type="sibTrans" cxnId="{16A8E2E3-1608-42EF-B502-2BA49BA05D0F}">
      <dgm:prSet/>
      <dgm:spPr/>
      <dgm:t>
        <a:bodyPr/>
        <a:lstStyle/>
        <a:p>
          <a:endParaRPr lang="en-US"/>
        </a:p>
      </dgm:t>
    </dgm:pt>
    <dgm:pt modelId="{39E974DD-8D31-4A87-B31A-2BFCBADCDE1D}">
      <dgm:prSet phldrT="[Text]" custT="1"/>
      <dgm:spPr/>
      <dgm:t>
        <a:bodyPr/>
        <a:lstStyle/>
        <a:p>
          <a:r>
            <a:rPr lang="en-US" sz="1100" dirty="0" smtClean="0"/>
            <a:t>Each location converts to a 4096 – dimensional activation for fully connected layer</a:t>
          </a:r>
          <a:endParaRPr lang="en-US" sz="1100" dirty="0"/>
        </a:p>
      </dgm:t>
    </dgm:pt>
    <dgm:pt modelId="{E0B1F372-86EA-46A0-B707-668045E323B5}" type="parTrans" cxnId="{97FD7667-F45B-4E74-870B-6A40A8C518EF}">
      <dgm:prSet/>
      <dgm:spPr/>
      <dgm:t>
        <a:bodyPr/>
        <a:lstStyle/>
        <a:p>
          <a:endParaRPr lang="en-US"/>
        </a:p>
      </dgm:t>
    </dgm:pt>
    <dgm:pt modelId="{80ACC6CC-69F0-4E79-8AA3-8BAFCB566B08}" type="sibTrans" cxnId="{97FD7667-F45B-4E74-870B-6A40A8C518EF}">
      <dgm:prSet/>
      <dgm:spPr/>
      <dgm:t>
        <a:bodyPr/>
        <a:lstStyle/>
        <a:p>
          <a:endParaRPr lang="en-US"/>
        </a:p>
      </dgm:t>
    </dgm:pt>
    <dgm:pt modelId="{DFDF7733-46E9-4088-A0EC-E3F73A1E1AD7}">
      <dgm:prSet phldrT="[Text]" custT="1"/>
      <dgm:spPr/>
      <dgm:t>
        <a:bodyPr/>
        <a:lstStyle/>
        <a:p>
          <a:r>
            <a:rPr lang="en-US" sz="1100" dirty="0" smtClean="0"/>
            <a:t>The fully connected layer - weight matrix Wm having dimensions h*4096</a:t>
          </a:r>
          <a:endParaRPr lang="en-US" sz="1100" dirty="0"/>
        </a:p>
      </dgm:t>
    </dgm:pt>
    <dgm:pt modelId="{062AA752-8F97-45F3-9328-F60C77C94D96}" type="parTrans" cxnId="{DAF38A2A-2F45-46AF-B84D-9C84414C39BC}">
      <dgm:prSet/>
      <dgm:spPr/>
      <dgm:t>
        <a:bodyPr/>
        <a:lstStyle/>
        <a:p>
          <a:endParaRPr lang="en-US"/>
        </a:p>
      </dgm:t>
    </dgm:pt>
    <dgm:pt modelId="{C69E90E8-5829-4C27-A834-29B447AACA0E}" type="sibTrans" cxnId="{DAF38A2A-2F45-46AF-B84D-9C84414C39BC}">
      <dgm:prSet/>
      <dgm:spPr/>
      <dgm:t>
        <a:bodyPr/>
        <a:lstStyle/>
        <a:p>
          <a:endParaRPr lang="en-US"/>
        </a:p>
      </dgm:t>
    </dgm:pt>
    <dgm:pt modelId="{4DA56BDB-342F-4DD1-8311-579FB0500F73}">
      <dgm:prSet phldrT="[Text]" custT="1"/>
      <dgm:spPr/>
      <dgm:t>
        <a:bodyPr/>
        <a:lstStyle/>
        <a:p>
          <a:r>
            <a:rPr lang="en-US" sz="1100" b="1" dirty="0" smtClean="0"/>
            <a:t>Each image is a set  of h-dimensional vectors</a:t>
          </a:r>
          <a:endParaRPr lang="en-US" sz="1100" dirty="0"/>
        </a:p>
      </dgm:t>
    </dgm:pt>
    <dgm:pt modelId="{F5D38F2E-18C6-488D-B161-2F61FDDB2BDC}" type="parTrans" cxnId="{6A5FF35B-718A-4350-831B-5938FD73AD17}">
      <dgm:prSet/>
      <dgm:spPr/>
      <dgm:t>
        <a:bodyPr/>
        <a:lstStyle/>
        <a:p>
          <a:endParaRPr lang="en-US"/>
        </a:p>
      </dgm:t>
    </dgm:pt>
    <dgm:pt modelId="{B024AF18-E932-461C-8E39-EFDF4EC86CB4}" type="sibTrans" cxnId="{6A5FF35B-718A-4350-831B-5938FD73AD17}">
      <dgm:prSet/>
      <dgm:spPr/>
      <dgm:t>
        <a:bodyPr/>
        <a:lstStyle/>
        <a:p>
          <a:endParaRPr lang="en-US"/>
        </a:p>
      </dgm:t>
    </dgm:pt>
    <dgm:pt modelId="{9B1D4373-8B6F-46F4-BCDF-C55258BE06A4}" type="pres">
      <dgm:prSet presAssocID="{1B247220-4EF5-4B87-B9EB-E659A1D40EC5}" presName="linearFlow" presStyleCnt="0">
        <dgm:presLayoutVars>
          <dgm:dir/>
          <dgm:animLvl val="lvl"/>
          <dgm:resizeHandles val="exact"/>
        </dgm:presLayoutVars>
      </dgm:prSet>
      <dgm:spPr/>
      <dgm:t>
        <a:bodyPr/>
        <a:lstStyle/>
        <a:p>
          <a:endParaRPr lang="en-US"/>
        </a:p>
      </dgm:t>
    </dgm:pt>
    <dgm:pt modelId="{30B5B261-9C2B-48ED-8859-473AC2753D93}" type="pres">
      <dgm:prSet presAssocID="{CCD6207F-ACC9-4210-8B48-53711A94D37F}" presName="composite" presStyleCnt="0"/>
      <dgm:spPr/>
    </dgm:pt>
    <dgm:pt modelId="{0383EE72-005F-41AF-B443-559968A72C15}" type="pres">
      <dgm:prSet presAssocID="{CCD6207F-ACC9-4210-8B48-53711A94D37F}" presName="parentText" presStyleLbl="alignNode1" presStyleIdx="0" presStyleCnt="2">
        <dgm:presLayoutVars>
          <dgm:chMax val="1"/>
          <dgm:bulletEnabled val="1"/>
        </dgm:presLayoutVars>
      </dgm:prSet>
      <dgm:spPr/>
      <dgm:t>
        <a:bodyPr/>
        <a:lstStyle/>
        <a:p>
          <a:endParaRPr lang="en-US"/>
        </a:p>
      </dgm:t>
    </dgm:pt>
    <dgm:pt modelId="{8D5D70B6-8A85-4042-8A19-A874E10E96FB}" type="pres">
      <dgm:prSet presAssocID="{CCD6207F-ACC9-4210-8B48-53711A94D37F}" presName="descendantText" presStyleLbl="alignAcc1" presStyleIdx="0" presStyleCnt="2" custLinFactNeighborX="0" custLinFactNeighborY="-261">
        <dgm:presLayoutVars>
          <dgm:bulletEnabled val="1"/>
        </dgm:presLayoutVars>
      </dgm:prSet>
      <dgm:spPr/>
      <dgm:t>
        <a:bodyPr/>
        <a:lstStyle/>
        <a:p>
          <a:endParaRPr lang="en-US"/>
        </a:p>
      </dgm:t>
    </dgm:pt>
    <dgm:pt modelId="{A5CA1AC4-8A37-4283-9322-6AF7FCFF14D3}" type="pres">
      <dgm:prSet presAssocID="{2935EA03-EF23-48F1-81A6-F4673FE06794}" presName="sp" presStyleCnt="0"/>
      <dgm:spPr/>
    </dgm:pt>
    <dgm:pt modelId="{5A49894B-A481-406F-893E-9387C7B2D917}" type="pres">
      <dgm:prSet presAssocID="{9F0F4C82-B206-4D43-95E2-42B8B6EFDEDF}" presName="composite" presStyleCnt="0"/>
      <dgm:spPr/>
    </dgm:pt>
    <dgm:pt modelId="{EA187900-DCBC-4A80-BEBD-A27628EDD369}" type="pres">
      <dgm:prSet presAssocID="{9F0F4C82-B206-4D43-95E2-42B8B6EFDEDF}" presName="parentText" presStyleLbl="alignNode1" presStyleIdx="1" presStyleCnt="2" custLinFactNeighborX="-22349" custLinFactNeighborY="-8175">
        <dgm:presLayoutVars>
          <dgm:chMax val="1"/>
          <dgm:bulletEnabled val="1"/>
        </dgm:presLayoutVars>
      </dgm:prSet>
      <dgm:spPr/>
      <dgm:t>
        <a:bodyPr/>
        <a:lstStyle/>
        <a:p>
          <a:endParaRPr lang="en-US"/>
        </a:p>
      </dgm:t>
    </dgm:pt>
    <dgm:pt modelId="{0CB5DFFE-B61F-4A12-BC1E-B48505A3398F}" type="pres">
      <dgm:prSet presAssocID="{9F0F4C82-B206-4D43-95E2-42B8B6EFDEDF}" presName="descendantText" presStyleLbl="alignAcc1" presStyleIdx="1" presStyleCnt="2" custScaleY="143464">
        <dgm:presLayoutVars>
          <dgm:bulletEnabled val="1"/>
        </dgm:presLayoutVars>
      </dgm:prSet>
      <dgm:spPr/>
      <dgm:t>
        <a:bodyPr/>
        <a:lstStyle/>
        <a:p>
          <a:endParaRPr lang="en-US"/>
        </a:p>
      </dgm:t>
    </dgm:pt>
  </dgm:ptLst>
  <dgm:cxnLst>
    <dgm:cxn modelId="{A0FC84A9-7291-44A5-AE90-239DA098D956}" type="presOf" srcId="{39E974DD-8D31-4A87-B31A-2BFCBADCDE1D}" destId="{0CB5DFFE-B61F-4A12-BC1E-B48505A3398F}" srcOrd="0" destOrd="1" presId="urn:microsoft.com/office/officeart/2005/8/layout/chevron2"/>
    <dgm:cxn modelId="{4314A854-BC67-4F48-AC25-D13D768674A3}" type="presOf" srcId="{CCD6207F-ACC9-4210-8B48-53711A94D37F}" destId="{0383EE72-005F-41AF-B443-559968A72C15}" srcOrd="0" destOrd="0" presId="urn:microsoft.com/office/officeart/2005/8/layout/chevron2"/>
    <dgm:cxn modelId="{97FD7667-F45B-4E74-870B-6A40A8C518EF}" srcId="{9F0F4C82-B206-4D43-95E2-42B8B6EFDEDF}" destId="{39E974DD-8D31-4A87-B31A-2BFCBADCDE1D}" srcOrd="1" destOrd="0" parTransId="{E0B1F372-86EA-46A0-B707-668045E323B5}" sibTransId="{80ACC6CC-69F0-4E79-8AA3-8BAFCB566B08}"/>
    <dgm:cxn modelId="{1AB46ECC-7206-4A49-8835-5A43301F357A}" type="presOf" srcId="{1B247220-4EF5-4B87-B9EB-E659A1D40EC5}" destId="{9B1D4373-8B6F-46F4-BCDF-C55258BE06A4}" srcOrd="0" destOrd="0" presId="urn:microsoft.com/office/officeart/2005/8/layout/chevron2"/>
    <dgm:cxn modelId="{BC199E5F-7A85-4D17-8CC3-C7E113486B8B}" srcId="{CCD6207F-ACC9-4210-8B48-53711A94D37F}" destId="{34FF0FFB-9CC3-4287-BE03-67F2039DA958}" srcOrd="0" destOrd="0" parTransId="{0FE44349-F157-4DB7-A454-93D4CFEF30FE}" sibTransId="{5D3F85E5-5525-4CD9-944B-DE4AFBFAD650}"/>
    <dgm:cxn modelId="{3E6AAED6-3E92-4F98-A405-67FFAFB91C44}" type="presOf" srcId="{4DA56BDB-342F-4DD1-8311-579FB0500F73}" destId="{0CB5DFFE-B61F-4A12-BC1E-B48505A3398F}" srcOrd="0" destOrd="3" presId="urn:microsoft.com/office/officeart/2005/8/layout/chevron2"/>
    <dgm:cxn modelId="{6A5FF35B-718A-4350-831B-5938FD73AD17}" srcId="{9F0F4C82-B206-4D43-95E2-42B8B6EFDEDF}" destId="{4DA56BDB-342F-4DD1-8311-579FB0500F73}" srcOrd="3" destOrd="0" parTransId="{F5D38F2E-18C6-488D-B161-2F61FDDB2BDC}" sibTransId="{B024AF18-E932-461C-8E39-EFDF4EC86CB4}"/>
    <dgm:cxn modelId="{10A64A01-0A91-4F60-9157-AF316D0381BF}" srcId="{CCD6207F-ACC9-4210-8B48-53711A94D37F}" destId="{5B8D197D-1C14-4751-8F57-D24933D25DA6}" srcOrd="1" destOrd="0" parTransId="{3019DEB2-13EF-4674-B3F8-587E304AE74F}" sibTransId="{B04F8BBA-483D-49B7-8977-9F9B481BAB84}"/>
    <dgm:cxn modelId="{709330D3-42CF-4400-B12C-7CAC7B6CE1F1}" type="presOf" srcId="{34FF0FFB-9CC3-4287-BE03-67F2039DA958}" destId="{8D5D70B6-8A85-4042-8A19-A874E10E96FB}" srcOrd="0" destOrd="0" presId="urn:microsoft.com/office/officeart/2005/8/layout/chevron2"/>
    <dgm:cxn modelId="{C7040582-3576-4418-93DC-58F4CB61FA5F}" type="presOf" srcId="{9F0F4C82-B206-4D43-95E2-42B8B6EFDEDF}" destId="{EA187900-DCBC-4A80-BEBD-A27628EDD369}" srcOrd="0" destOrd="0" presId="urn:microsoft.com/office/officeart/2005/8/layout/chevron2"/>
    <dgm:cxn modelId="{E9CE42CC-40C7-4D7C-896B-45E9E65C71BB}" srcId="{1B247220-4EF5-4B87-B9EB-E659A1D40EC5}" destId="{9F0F4C82-B206-4D43-95E2-42B8B6EFDEDF}" srcOrd="1" destOrd="0" parTransId="{08CB05F2-BB0B-483D-B350-79148AC60054}" sibTransId="{03695C25-DCA8-4236-B765-0FA6404906DD}"/>
    <dgm:cxn modelId="{DF583BE2-109D-4EF9-BBE5-6EB94FDABEA7}" type="presOf" srcId="{E7197C8C-47DA-4889-B89C-F02AD0C0F2BB}" destId="{0CB5DFFE-B61F-4A12-BC1E-B48505A3398F}" srcOrd="0" destOrd="0" presId="urn:microsoft.com/office/officeart/2005/8/layout/chevron2"/>
    <dgm:cxn modelId="{18094405-7CA0-4BE4-B10D-D22E22AB435D}" type="presOf" srcId="{DFDF7733-46E9-4088-A0EC-E3F73A1E1AD7}" destId="{0CB5DFFE-B61F-4A12-BC1E-B48505A3398F}" srcOrd="0" destOrd="2" presId="urn:microsoft.com/office/officeart/2005/8/layout/chevron2"/>
    <dgm:cxn modelId="{92563935-6A96-4077-9AC1-B697940E1E89}" srcId="{1B247220-4EF5-4B87-B9EB-E659A1D40EC5}" destId="{CCD6207F-ACC9-4210-8B48-53711A94D37F}" srcOrd="0" destOrd="0" parTransId="{B42584D6-48DE-4AA3-9727-AF51395197C7}" sibTransId="{2935EA03-EF23-48F1-81A6-F4673FE06794}"/>
    <dgm:cxn modelId="{DAF38A2A-2F45-46AF-B84D-9C84414C39BC}" srcId="{9F0F4C82-B206-4D43-95E2-42B8B6EFDEDF}" destId="{DFDF7733-46E9-4088-A0EC-E3F73A1E1AD7}" srcOrd="2" destOrd="0" parTransId="{062AA752-8F97-45F3-9328-F60C77C94D96}" sibTransId="{C69E90E8-5829-4C27-A834-29B447AACA0E}"/>
    <dgm:cxn modelId="{A357A52E-BD00-46C3-81E4-9462D884F8CB}" type="presOf" srcId="{5B8D197D-1C14-4751-8F57-D24933D25DA6}" destId="{8D5D70B6-8A85-4042-8A19-A874E10E96FB}" srcOrd="0" destOrd="1" presId="urn:microsoft.com/office/officeart/2005/8/layout/chevron2"/>
    <dgm:cxn modelId="{16A8E2E3-1608-42EF-B502-2BA49BA05D0F}" srcId="{9F0F4C82-B206-4D43-95E2-42B8B6EFDEDF}" destId="{E7197C8C-47DA-4889-B89C-F02AD0C0F2BB}" srcOrd="0" destOrd="0" parTransId="{1AD44C20-B59E-417A-BECC-CC1D5BE04D76}" sibTransId="{63C7AB1E-9544-4957-82D8-59DFAF665F88}"/>
    <dgm:cxn modelId="{C4F8D8A5-AEC4-426F-BF15-88D19E958206}" type="presParOf" srcId="{9B1D4373-8B6F-46F4-BCDF-C55258BE06A4}" destId="{30B5B261-9C2B-48ED-8859-473AC2753D93}" srcOrd="0" destOrd="0" presId="urn:microsoft.com/office/officeart/2005/8/layout/chevron2"/>
    <dgm:cxn modelId="{2B07087C-05F2-43BE-B051-0F3A0A867E09}" type="presParOf" srcId="{30B5B261-9C2B-48ED-8859-473AC2753D93}" destId="{0383EE72-005F-41AF-B443-559968A72C15}" srcOrd="0" destOrd="0" presId="urn:microsoft.com/office/officeart/2005/8/layout/chevron2"/>
    <dgm:cxn modelId="{6E02D26D-13A4-4A09-BD43-C6E633117553}" type="presParOf" srcId="{30B5B261-9C2B-48ED-8859-473AC2753D93}" destId="{8D5D70B6-8A85-4042-8A19-A874E10E96FB}" srcOrd="1" destOrd="0" presId="urn:microsoft.com/office/officeart/2005/8/layout/chevron2"/>
    <dgm:cxn modelId="{7725317E-510F-4661-94E7-35295366232D}" type="presParOf" srcId="{9B1D4373-8B6F-46F4-BCDF-C55258BE06A4}" destId="{A5CA1AC4-8A37-4283-9322-6AF7FCFF14D3}" srcOrd="1" destOrd="0" presId="urn:microsoft.com/office/officeart/2005/8/layout/chevron2"/>
    <dgm:cxn modelId="{29A4A026-DDB7-4A5A-8CE6-2F57526206CF}" type="presParOf" srcId="{9B1D4373-8B6F-46F4-BCDF-C55258BE06A4}" destId="{5A49894B-A481-406F-893E-9387C7B2D917}" srcOrd="2" destOrd="0" presId="urn:microsoft.com/office/officeart/2005/8/layout/chevron2"/>
    <dgm:cxn modelId="{3AD1093D-0C9E-4C7D-8AEC-B046E77BF289}" type="presParOf" srcId="{5A49894B-A481-406F-893E-9387C7B2D917}" destId="{EA187900-DCBC-4A80-BEBD-A27628EDD369}" srcOrd="0" destOrd="0" presId="urn:microsoft.com/office/officeart/2005/8/layout/chevron2"/>
    <dgm:cxn modelId="{F01D334B-B560-40FA-AD66-8AE33A66B9B8}" type="presParOf" srcId="{5A49894B-A481-406F-893E-9387C7B2D917}" destId="{0CB5DFFE-B61F-4A12-BC1E-B48505A3398F}"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9C948E-6AA4-4909-87B9-B3C5753EE0DE}"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37C852BA-6888-472E-8940-3FB8332BC00B}">
      <dgm:prSet phldrT="[Text]"/>
      <dgm:spPr/>
      <dgm:t>
        <a:bodyPr/>
        <a:lstStyle/>
        <a:p>
          <a:r>
            <a:rPr lang="en-US" dirty="0" smtClean="0"/>
            <a:t>PREPOCESS</a:t>
          </a:r>
          <a:endParaRPr lang="en-US" dirty="0"/>
        </a:p>
      </dgm:t>
    </dgm:pt>
    <dgm:pt modelId="{B9E3D58E-BF61-46A0-9D9C-39AACB271DCF}" type="parTrans" cxnId="{7DC0B584-4EAF-4BFB-B008-0A0B7BE4034A}">
      <dgm:prSet/>
      <dgm:spPr/>
      <dgm:t>
        <a:bodyPr/>
        <a:lstStyle/>
        <a:p>
          <a:endParaRPr lang="en-US"/>
        </a:p>
      </dgm:t>
    </dgm:pt>
    <dgm:pt modelId="{84A62C0A-BB06-44CF-A53D-FE73ECD9E76A}" type="sibTrans" cxnId="{7DC0B584-4EAF-4BFB-B008-0A0B7BE4034A}">
      <dgm:prSet/>
      <dgm:spPr/>
      <dgm:t>
        <a:bodyPr/>
        <a:lstStyle/>
        <a:p>
          <a:endParaRPr lang="en-US"/>
        </a:p>
      </dgm:t>
    </dgm:pt>
    <dgm:pt modelId="{4633AB77-7282-4D34-8448-C709456F2410}">
      <dgm:prSet phldrT="[Text]"/>
      <dgm:spPr/>
      <dgm:t>
        <a:bodyPr/>
        <a:lstStyle/>
        <a:p>
          <a:r>
            <a:rPr lang="en-US" dirty="0" err="1" smtClean="0"/>
            <a:t>Pretrained</a:t>
          </a:r>
          <a:r>
            <a:rPr lang="en-US" dirty="0" smtClean="0"/>
            <a:t>  Word embedding vector </a:t>
          </a:r>
          <a:r>
            <a:rPr lang="en-US" dirty="0" err="1" smtClean="0"/>
            <a:t>W</a:t>
          </a:r>
          <a:r>
            <a:rPr lang="en-US" baseline="-25000" dirty="0" err="1" smtClean="0"/>
            <a:t>w</a:t>
          </a:r>
          <a:r>
            <a:rPr lang="en-US" dirty="0" smtClean="0"/>
            <a:t> ( 300-dimensions)</a:t>
          </a:r>
          <a:endParaRPr lang="en-US" dirty="0"/>
        </a:p>
      </dgm:t>
    </dgm:pt>
    <dgm:pt modelId="{12E443E1-0D32-46D1-BA8E-38BCAABFA607}" type="parTrans" cxnId="{51FF9F50-AF78-4D9F-A507-9BB1CE634B98}">
      <dgm:prSet/>
      <dgm:spPr/>
      <dgm:t>
        <a:bodyPr/>
        <a:lstStyle/>
        <a:p>
          <a:endParaRPr lang="en-US"/>
        </a:p>
      </dgm:t>
    </dgm:pt>
    <dgm:pt modelId="{2D263795-FFD4-4146-ADDD-1E7F7C7EA246}" type="sibTrans" cxnId="{51FF9F50-AF78-4D9F-A507-9BB1CE634B98}">
      <dgm:prSet/>
      <dgm:spPr/>
      <dgm:t>
        <a:bodyPr/>
        <a:lstStyle/>
        <a:p>
          <a:endParaRPr lang="en-US"/>
        </a:p>
      </dgm:t>
    </dgm:pt>
    <dgm:pt modelId="{7791F685-B1B2-451D-9B67-3C12E357E23F}">
      <dgm:prSet phldrT="[Text]"/>
      <dgm:spPr/>
      <dgm:t>
        <a:bodyPr/>
        <a:lstStyle/>
        <a:p>
          <a:r>
            <a:rPr lang="en-US" dirty="0" smtClean="0"/>
            <a:t>N words in sentence represented as one hot encoding</a:t>
          </a:r>
          <a:endParaRPr lang="en-US" dirty="0"/>
        </a:p>
      </dgm:t>
    </dgm:pt>
    <dgm:pt modelId="{9DC9B947-83B6-496B-93F4-6D6A69A24930}" type="parTrans" cxnId="{0795F65E-6604-4162-984A-9DF27B6023E1}">
      <dgm:prSet/>
      <dgm:spPr/>
      <dgm:t>
        <a:bodyPr/>
        <a:lstStyle/>
        <a:p>
          <a:endParaRPr lang="en-US"/>
        </a:p>
      </dgm:t>
    </dgm:pt>
    <dgm:pt modelId="{665EA64F-7A95-45C2-9120-531FAC2BA0B5}" type="sibTrans" cxnId="{0795F65E-6604-4162-984A-9DF27B6023E1}">
      <dgm:prSet/>
      <dgm:spPr/>
      <dgm:t>
        <a:bodyPr/>
        <a:lstStyle/>
        <a:p>
          <a:endParaRPr lang="en-US"/>
        </a:p>
      </dgm:t>
    </dgm:pt>
    <dgm:pt modelId="{165AE9D6-2BDA-4235-92FD-67F914240E72}">
      <dgm:prSet phldrT="[Text]"/>
      <dgm:spPr/>
      <dgm:t>
        <a:bodyPr/>
        <a:lstStyle/>
        <a:p>
          <a:r>
            <a:rPr lang="en-US" dirty="0" smtClean="0"/>
            <a:t>TRAIN</a:t>
          </a:r>
          <a:endParaRPr lang="en-US" dirty="0"/>
        </a:p>
      </dgm:t>
    </dgm:pt>
    <dgm:pt modelId="{CF305E99-6E59-40CA-889A-1E9657ED6EE7}" type="parTrans" cxnId="{D9B4F280-E3F4-4E3C-BD75-87CF080D014F}">
      <dgm:prSet/>
      <dgm:spPr/>
      <dgm:t>
        <a:bodyPr/>
        <a:lstStyle/>
        <a:p>
          <a:endParaRPr lang="en-US"/>
        </a:p>
      </dgm:t>
    </dgm:pt>
    <dgm:pt modelId="{4DAD27AE-2148-4A6C-998A-C04C324FFE64}" type="sibTrans" cxnId="{D9B4F280-E3F4-4E3C-BD75-87CF080D014F}">
      <dgm:prSet/>
      <dgm:spPr/>
      <dgm:t>
        <a:bodyPr/>
        <a:lstStyle/>
        <a:p>
          <a:endParaRPr lang="en-US"/>
        </a:p>
      </dgm:t>
    </dgm:pt>
    <dgm:pt modelId="{FEA6CC81-702F-472D-A804-D7AC954425DF}">
      <dgm:prSet phldrT="[Text]"/>
      <dgm:spPr/>
      <dgm:t>
        <a:bodyPr/>
        <a:lstStyle/>
        <a:p>
          <a:r>
            <a:rPr lang="en-US" dirty="0" smtClean="0"/>
            <a:t>Run the bidirectional RNN and compute the output</a:t>
          </a:r>
          <a:endParaRPr lang="en-US" dirty="0"/>
        </a:p>
      </dgm:t>
    </dgm:pt>
    <dgm:pt modelId="{DD80E866-933A-411D-A722-A3CBC32BC584}" type="parTrans" cxnId="{A486C771-DAFC-4045-B0C1-0DA9D235E61E}">
      <dgm:prSet/>
      <dgm:spPr/>
      <dgm:t>
        <a:bodyPr/>
        <a:lstStyle/>
        <a:p>
          <a:endParaRPr lang="en-US"/>
        </a:p>
      </dgm:t>
    </dgm:pt>
    <dgm:pt modelId="{5375E508-AA23-4892-84DC-4A719EDAA3EC}" type="sibTrans" cxnId="{A486C771-DAFC-4045-B0C1-0DA9D235E61E}">
      <dgm:prSet/>
      <dgm:spPr/>
      <dgm:t>
        <a:bodyPr/>
        <a:lstStyle/>
        <a:p>
          <a:endParaRPr lang="en-US"/>
        </a:p>
      </dgm:t>
    </dgm:pt>
    <dgm:pt modelId="{E8F7C348-6CF0-48AC-8A0C-798EAD530FF7}">
      <dgm:prSet phldrT="[Text]"/>
      <dgm:spPr/>
      <dgm:t>
        <a:bodyPr/>
        <a:lstStyle/>
        <a:p>
          <a:r>
            <a:rPr lang="en-US" b="1" dirty="0" smtClean="0"/>
            <a:t>Each sentence is a h-dimensional vector</a:t>
          </a:r>
          <a:endParaRPr lang="en-US" b="1" dirty="0"/>
        </a:p>
      </dgm:t>
    </dgm:pt>
    <dgm:pt modelId="{2FCF7BC8-711C-4EEE-9628-BE88D7738DBB}" type="parTrans" cxnId="{B23468FF-DE04-43B1-B7A9-DB6EDFAB0325}">
      <dgm:prSet/>
      <dgm:spPr/>
      <dgm:t>
        <a:bodyPr/>
        <a:lstStyle/>
        <a:p>
          <a:endParaRPr lang="en-US"/>
        </a:p>
      </dgm:t>
    </dgm:pt>
    <dgm:pt modelId="{A0B4377C-08BF-45E4-9EEA-B794617CB810}" type="sibTrans" cxnId="{B23468FF-DE04-43B1-B7A9-DB6EDFAB0325}">
      <dgm:prSet/>
      <dgm:spPr/>
      <dgm:t>
        <a:bodyPr/>
        <a:lstStyle/>
        <a:p>
          <a:endParaRPr lang="en-US"/>
        </a:p>
      </dgm:t>
    </dgm:pt>
    <dgm:pt modelId="{A6AF3194-A2B1-4531-B678-C82056F700F3}" type="pres">
      <dgm:prSet presAssocID="{5C9C948E-6AA4-4909-87B9-B3C5753EE0DE}" presName="linearFlow" presStyleCnt="0">
        <dgm:presLayoutVars>
          <dgm:dir/>
          <dgm:animLvl val="lvl"/>
          <dgm:resizeHandles val="exact"/>
        </dgm:presLayoutVars>
      </dgm:prSet>
      <dgm:spPr/>
      <dgm:t>
        <a:bodyPr/>
        <a:lstStyle/>
        <a:p>
          <a:endParaRPr lang="en-US"/>
        </a:p>
      </dgm:t>
    </dgm:pt>
    <dgm:pt modelId="{725B6693-6F71-4D63-B39E-04BC2AF19204}" type="pres">
      <dgm:prSet presAssocID="{37C852BA-6888-472E-8940-3FB8332BC00B}" presName="composite" presStyleCnt="0"/>
      <dgm:spPr/>
    </dgm:pt>
    <dgm:pt modelId="{7D0CA1D3-B7A6-4C56-9D10-A20D688D183C}" type="pres">
      <dgm:prSet presAssocID="{37C852BA-6888-472E-8940-3FB8332BC00B}" presName="parentText" presStyleLbl="alignNode1" presStyleIdx="0" presStyleCnt="2">
        <dgm:presLayoutVars>
          <dgm:chMax val="1"/>
          <dgm:bulletEnabled val="1"/>
        </dgm:presLayoutVars>
      </dgm:prSet>
      <dgm:spPr/>
      <dgm:t>
        <a:bodyPr/>
        <a:lstStyle/>
        <a:p>
          <a:endParaRPr lang="en-US"/>
        </a:p>
      </dgm:t>
    </dgm:pt>
    <dgm:pt modelId="{20B5F675-9389-4B09-8990-FD8B9FB8C83A}" type="pres">
      <dgm:prSet presAssocID="{37C852BA-6888-472E-8940-3FB8332BC00B}" presName="descendantText" presStyleLbl="alignAcc1" presStyleIdx="0" presStyleCnt="2">
        <dgm:presLayoutVars>
          <dgm:bulletEnabled val="1"/>
        </dgm:presLayoutVars>
      </dgm:prSet>
      <dgm:spPr/>
      <dgm:t>
        <a:bodyPr/>
        <a:lstStyle/>
        <a:p>
          <a:endParaRPr lang="en-US"/>
        </a:p>
      </dgm:t>
    </dgm:pt>
    <dgm:pt modelId="{BF1CAF02-F30F-499D-9F3A-9625E44492D8}" type="pres">
      <dgm:prSet presAssocID="{84A62C0A-BB06-44CF-A53D-FE73ECD9E76A}" presName="sp" presStyleCnt="0"/>
      <dgm:spPr/>
    </dgm:pt>
    <dgm:pt modelId="{EAB68B94-308A-45F5-BD24-97B9BC29A5D1}" type="pres">
      <dgm:prSet presAssocID="{165AE9D6-2BDA-4235-92FD-67F914240E72}" presName="composite" presStyleCnt="0"/>
      <dgm:spPr/>
    </dgm:pt>
    <dgm:pt modelId="{2446ADA8-B88E-403C-B965-01B09DDF612F}" type="pres">
      <dgm:prSet presAssocID="{165AE9D6-2BDA-4235-92FD-67F914240E72}" presName="parentText" presStyleLbl="alignNode1" presStyleIdx="1" presStyleCnt="2">
        <dgm:presLayoutVars>
          <dgm:chMax val="1"/>
          <dgm:bulletEnabled val="1"/>
        </dgm:presLayoutVars>
      </dgm:prSet>
      <dgm:spPr/>
      <dgm:t>
        <a:bodyPr/>
        <a:lstStyle/>
        <a:p>
          <a:endParaRPr lang="en-US"/>
        </a:p>
      </dgm:t>
    </dgm:pt>
    <dgm:pt modelId="{48FAD694-D934-4649-B46B-0AAE2F1FA558}" type="pres">
      <dgm:prSet presAssocID="{165AE9D6-2BDA-4235-92FD-67F914240E72}" presName="descendantText" presStyleLbl="alignAcc1" presStyleIdx="1" presStyleCnt="2">
        <dgm:presLayoutVars>
          <dgm:bulletEnabled val="1"/>
        </dgm:presLayoutVars>
      </dgm:prSet>
      <dgm:spPr/>
      <dgm:t>
        <a:bodyPr/>
        <a:lstStyle/>
        <a:p>
          <a:endParaRPr lang="en-US"/>
        </a:p>
      </dgm:t>
    </dgm:pt>
  </dgm:ptLst>
  <dgm:cxnLst>
    <dgm:cxn modelId="{A4350600-1694-4346-9825-93E3D5369B40}" type="presOf" srcId="{165AE9D6-2BDA-4235-92FD-67F914240E72}" destId="{2446ADA8-B88E-403C-B965-01B09DDF612F}" srcOrd="0" destOrd="0" presId="urn:microsoft.com/office/officeart/2005/8/layout/chevron2"/>
    <dgm:cxn modelId="{35CE10D2-1175-4E08-99ED-79A3BE59C0EA}" type="presOf" srcId="{E8F7C348-6CF0-48AC-8A0C-798EAD530FF7}" destId="{48FAD694-D934-4649-B46B-0AAE2F1FA558}" srcOrd="0" destOrd="1" presId="urn:microsoft.com/office/officeart/2005/8/layout/chevron2"/>
    <dgm:cxn modelId="{51FF9F50-AF78-4D9F-A507-9BB1CE634B98}" srcId="{37C852BA-6888-472E-8940-3FB8332BC00B}" destId="{4633AB77-7282-4D34-8448-C709456F2410}" srcOrd="0" destOrd="0" parTransId="{12E443E1-0D32-46D1-BA8E-38BCAABFA607}" sibTransId="{2D263795-FFD4-4146-ADDD-1E7F7C7EA246}"/>
    <dgm:cxn modelId="{7DC0B584-4EAF-4BFB-B008-0A0B7BE4034A}" srcId="{5C9C948E-6AA4-4909-87B9-B3C5753EE0DE}" destId="{37C852BA-6888-472E-8940-3FB8332BC00B}" srcOrd="0" destOrd="0" parTransId="{B9E3D58E-BF61-46A0-9D9C-39AACB271DCF}" sibTransId="{84A62C0A-BB06-44CF-A53D-FE73ECD9E76A}"/>
    <dgm:cxn modelId="{D9B4F280-E3F4-4E3C-BD75-87CF080D014F}" srcId="{5C9C948E-6AA4-4909-87B9-B3C5753EE0DE}" destId="{165AE9D6-2BDA-4235-92FD-67F914240E72}" srcOrd="1" destOrd="0" parTransId="{CF305E99-6E59-40CA-889A-1E9657ED6EE7}" sibTransId="{4DAD27AE-2148-4A6C-998A-C04C324FFE64}"/>
    <dgm:cxn modelId="{7B19AD13-E2CE-41B1-91AB-BB38B7AA891E}" type="presOf" srcId="{5C9C948E-6AA4-4909-87B9-B3C5753EE0DE}" destId="{A6AF3194-A2B1-4531-B678-C82056F700F3}" srcOrd="0" destOrd="0" presId="urn:microsoft.com/office/officeart/2005/8/layout/chevron2"/>
    <dgm:cxn modelId="{6947A6A0-D77C-40DA-9DCE-07301767B8F3}" type="presOf" srcId="{7791F685-B1B2-451D-9B67-3C12E357E23F}" destId="{20B5F675-9389-4B09-8990-FD8B9FB8C83A}" srcOrd="0" destOrd="1" presId="urn:microsoft.com/office/officeart/2005/8/layout/chevron2"/>
    <dgm:cxn modelId="{401C8983-6B91-4388-B6A9-DC9C438167EC}" type="presOf" srcId="{FEA6CC81-702F-472D-A804-D7AC954425DF}" destId="{48FAD694-D934-4649-B46B-0AAE2F1FA558}" srcOrd="0" destOrd="0" presId="urn:microsoft.com/office/officeart/2005/8/layout/chevron2"/>
    <dgm:cxn modelId="{0795F65E-6604-4162-984A-9DF27B6023E1}" srcId="{37C852BA-6888-472E-8940-3FB8332BC00B}" destId="{7791F685-B1B2-451D-9B67-3C12E357E23F}" srcOrd="1" destOrd="0" parTransId="{9DC9B947-83B6-496B-93F4-6D6A69A24930}" sibTransId="{665EA64F-7A95-45C2-9120-531FAC2BA0B5}"/>
    <dgm:cxn modelId="{A486C771-DAFC-4045-B0C1-0DA9D235E61E}" srcId="{165AE9D6-2BDA-4235-92FD-67F914240E72}" destId="{FEA6CC81-702F-472D-A804-D7AC954425DF}" srcOrd="0" destOrd="0" parTransId="{DD80E866-933A-411D-A722-A3CBC32BC584}" sibTransId="{5375E508-AA23-4892-84DC-4A719EDAA3EC}"/>
    <dgm:cxn modelId="{7E8854B3-0CB7-4197-B5A4-FC63DD777F3E}" type="presOf" srcId="{37C852BA-6888-472E-8940-3FB8332BC00B}" destId="{7D0CA1D3-B7A6-4C56-9D10-A20D688D183C}" srcOrd="0" destOrd="0" presId="urn:microsoft.com/office/officeart/2005/8/layout/chevron2"/>
    <dgm:cxn modelId="{B6643772-2A4E-46E7-8767-4E1C201447F1}" type="presOf" srcId="{4633AB77-7282-4D34-8448-C709456F2410}" destId="{20B5F675-9389-4B09-8990-FD8B9FB8C83A}" srcOrd="0" destOrd="0" presId="urn:microsoft.com/office/officeart/2005/8/layout/chevron2"/>
    <dgm:cxn modelId="{B23468FF-DE04-43B1-B7A9-DB6EDFAB0325}" srcId="{165AE9D6-2BDA-4235-92FD-67F914240E72}" destId="{E8F7C348-6CF0-48AC-8A0C-798EAD530FF7}" srcOrd="1" destOrd="0" parTransId="{2FCF7BC8-711C-4EEE-9628-BE88D7738DBB}" sibTransId="{A0B4377C-08BF-45E4-9EEA-B794617CB810}"/>
    <dgm:cxn modelId="{BF687BF5-B5D1-4AB1-8DAC-E87E85157475}" type="presParOf" srcId="{A6AF3194-A2B1-4531-B678-C82056F700F3}" destId="{725B6693-6F71-4D63-B39E-04BC2AF19204}" srcOrd="0" destOrd="0" presId="urn:microsoft.com/office/officeart/2005/8/layout/chevron2"/>
    <dgm:cxn modelId="{3AF27FC3-16AE-439B-9E25-D3411F8F62C0}" type="presParOf" srcId="{725B6693-6F71-4D63-B39E-04BC2AF19204}" destId="{7D0CA1D3-B7A6-4C56-9D10-A20D688D183C}" srcOrd="0" destOrd="0" presId="urn:microsoft.com/office/officeart/2005/8/layout/chevron2"/>
    <dgm:cxn modelId="{A88BB63D-BEEA-4EF9-AB24-36B4B89796E6}" type="presParOf" srcId="{725B6693-6F71-4D63-B39E-04BC2AF19204}" destId="{20B5F675-9389-4B09-8990-FD8B9FB8C83A}" srcOrd="1" destOrd="0" presId="urn:microsoft.com/office/officeart/2005/8/layout/chevron2"/>
    <dgm:cxn modelId="{8C2CE456-BEA2-41DF-A022-6A45663AAA4A}" type="presParOf" srcId="{A6AF3194-A2B1-4531-B678-C82056F700F3}" destId="{BF1CAF02-F30F-499D-9F3A-9625E44492D8}" srcOrd="1" destOrd="0" presId="urn:microsoft.com/office/officeart/2005/8/layout/chevron2"/>
    <dgm:cxn modelId="{A23FAD58-3941-4CE3-9B52-D82FADCFEEE8}" type="presParOf" srcId="{A6AF3194-A2B1-4531-B678-C82056F700F3}" destId="{EAB68B94-308A-45F5-BD24-97B9BC29A5D1}" srcOrd="2" destOrd="0" presId="urn:microsoft.com/office/officeart/2005/8/layout/chevron2"/>
    <dgm:cxn modelId="{AC03276E-704C-4F17-BF4E-311F9F537514}" type="presParOf" srcId="{EAB68B94-308A-45F5-BD24-97B9BC29A5D1}" destId="{2446ADA8-B88E-403C-B965-01B09DDF612F}" srcOrd="0" destOrd="0" presId="urn:microsoft.com/office/officeart/2005/8/layout/chevron2"/>
    <dgm:cxn modelId="{D2AB54B3-B35C-46AC-A8B8-6F1F970E76CD}" type="presParOf" srcId="{EAB68B94-308A-45F5-BD24-97B9BC29A5D1}" destId="{48FAD694-D934-4649-B46B-0AAE2F1FA558}" srcOrd="1" destOrd="0" presId="urn:microsoft.com/office/officeart/2005/8/layout/chevron2"/>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490630-3053-4E07-9DF8-639551185A9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C79F07F-A24A-4F46-A4D3-B18843F13451}">
      <dgm:prSet phldrT="[Text]"/>
      <dgm:spPr/>
      <dgm:t>
        <a:bodyPr/>
        <a:lstStyle/>
        <a:p>
          <a:r>
            <a:rPr lang="en-US" dirty="0" smtClean="0"/>
            <a:t>DATA</a:t>
          </a:r>
          <a:endParaRPr lang="en-US" dirty="0"/>
        </a:p>
      </dgm:t>
    </dgm:pt>
    <dgm:pt modelId="{D9C2A47E-C30C-46DC-89F6-5BC80385A751}" type="parTrans" cxnId="{00EABD15-9AE0-482F-9163-6B4140119A90}">
      <dgm:prSet/>
      <dgm:spPr/>
      <dgm:t>
        <a:bodyPr/>
        <a:lstStyle/>
        <a:p>
          <a:endParaRPr lang="en-US"/>
        </a:p>
      </dgm:t>
    </dgm:pt>
    <dgm:pt modelId="{2AFF0163-AA19-4705-850D-A7506FA82B55}" type="sibTrans" cxnId="{00EABD15-9AE0-482F-9163-6B4140119A90}">
      <dgm:prSet/>
      <dgm:spPr/>
      <dgm:t>
        <a:bodyPr/>
        <a:lstStyle/>
        <a:p>
          <a:endParaRPr lang="en-US"/>
        </a:p>
      </dgm:t>
    </dgm:pt>
    <dgm:pt modelId="{434AE168-D1B6-4F7A-A4EE-D4F204F25261}">
      <dgm:prSet phldrT="[Text]"/>
      <dgm:spPr/>
      <dgm:t>
        <a:bodyPr/>
        <a:lstStyle/>
        <a:p>
          <a:r>
            <a:rPr lang="en-US" dirty="0" smtClean="0"/>
            <a:t>Full images&amp; sentence descriptions/Regions or text snippets</a:t>
          </a:r>
          <a:endParaRPr lang="en-US" dirty="0"/>
        </a:p>
      </dgm:t>
    </dgm:pt>
    <dgm:pt modelId="{EC50820B-3B76-4C54-9BB3-EE5C806F9D11}" type="parTrans" cxnId="{358D5C70-C082-44EE-9852-21112450C78A}">
      <dgm:prSet/>
      <dgm:spPr/>
      <dgm:t>
        <a:bodyPr/>
        <a:lstStyle/>
        <a:p>
          <a:endParaRPr lang="en-US"/>
        </a:p>
      </dgm:t>
    </dgm:pt>
    <dgm:pt modelId="{8CE0986E-6441-435D-9F76-88AE773AF669}" type="sibTrans" cxnId="{358D5C70-C082-44EE-9852-21112450C78A}">
      <dgm:prSet/>
      <dgm:spPr/>
      <dgm:t>
        <a:bodyPr/>
        <a:lstStyle/>
        <a:p>
          <a:endParaRPr lang="en-US"/>
        </a:p>
      </dgm:t>
    </dgm:pt>
    <dgm:pt modelId="{F480E946-CE53-4A21-8865-8C204CCFA38F}">
      <dgm:prSet phldrT="[Text]"/>
      <dgm:spPr/>
      <dgm:t>
        <a:bodyPr/>
        <a:lstStyle/>
        <a:p>
          <a:r>
            <a:rPr lang="en-US" dirty="0" smtClean="0"/>
            <a:t>Assign x</a:t>
          </a:r>
          <a:r>
            <a:rPr lang="en-US" baseline="-25000" dirty="0" smtClean="0"/>
            <a:t>1</a:t>
          </a:r>
          <a:r>
            <a:rPr lang="en-US" dirty="0" smtClean="0"/>
            <a:t>= START, h</a:t>
          </a:r>
          <a:r>
            <a:rPr lang="en-US" baseline="-25000" dirty="0" smtClean="0"/>
            <a:t>0</a:t>
          </a:r>
          <a:r>
            <a:rPr lang="en-US" dirty="0" smtClean="0"/>
            <a:t>= 0, y</a:t>
          </a:r>
          <a:r>
            <a:rPr lang="en-US" baseline="-25000" dirty="0" smtClean="0"/>
            <a:t>1</a:t>
          </a:r>
          <a:r>
            <a:rPr lang="en-US" dirty="0" smtClean="0"/>
            <a:t> = first word in sequence, x</a:t>
          </a:r>
          <a:r>
            <a:rPr lang="en-US" baseline="-25000" dirty="0" smtClean="0"/>
            <a:t>2</a:t>
          </a:r>
          <a:r>
            <a:rPr lang="en-US" dirty="0" smtClean="0"/>
            <a:t> = vector of 1</a:t>
          </a:r>
          <a:r>
            <a:rPr lang="en-US" baseline="30000" dirty="0" smtClean="0"/>
            <a:t>st</a:t>
          </a:r>
          <a:r>
            <a:rPr lang="en-US" dirty="0" smtClean="0"/>
            <a:t> word… and finally </a:t>
          </a:r>
          <a:r>
            <a:rPr lang="en-US" dirty="0" err="1" smtClean="0"/>
            <a:t>y</a:t>
          </a:r>
          <a:r>
            <a:rPr lang="en-US" baseline="-25000" dirty="0" err="1" smtClean="0"/>
            <a:t>T</a:t>
          </a:r>
          <a:r>
            <a:rPr lang="en-US" baseline="-25000" dirty="0" smtClean="0"/>
            <a:t> </a:t>
          </a:r>
          <a:r>
            <a:rPr lang="en-US" dirty="0" smtClean="0"/>
            <a:t>= END</a:t>
          </a:r>
          <a:endParaRPr lang="en-US" dirty="0"/>
        </a:p>
      </dgm:t>
    </dgm:pt>
    <dgm:pt modelId="{156B74A6-4D64-4A08-AD43-61376E9A9A53}" type="parTrans" cxnId="{45F64D2A-B02A-42EC-AE95-0201CD93B14F}">
      <dgm:prSet/>
      <dgm:spPr/>
      <dgm:t>
        <a:bodyPr/>
        <a:lstStyle/>
        <a:p>
          <a:endParaRPr lang="en-US"/>
        </a:p>
      </dgm:t>
    </dgm:pt>
    <dgm:pt modelId="{79302065-A48A-4F80-B757-EAE671DD3552}" type="sibTrans" cxnId="{45F64D2A-B02A-42EC-AE95-0201CD93B14F}">
      <dgm:prSet/>
      <dgm:spPr/>
      <dgm:t>
        <a:bodyPr/>
        <a:lstStyle/>
        <a:p>
          <a:endParaRPr lang="en-US"/>
        </a:p>
      </dgm:t>
    </dgm:pt>
    <dgm:pt modelId="{5DD6E23C-E5B9-463E-A712-3C41327091FA}">
      <dgm:prSet phldrT="[Text]"/>
      <dgm:spPr/>
      <dgm:t>
        <a:bodyPr/>
        <a:lstStyle/>
        <a:p>
          <a:r>
            <a:rPr lang="en-US" dirty="0" smtClean="0"/>
            <a:t>TEST</a:t>
          </a:r>
          <a:endParaRPr lang="en-US" dirty="0"/>
        </a:p>
      </dgm:t>
    </dgm:pt>
    <dgm:pt modelId="{30DA0AA8-A107-45ED-81B9-E788756ED934}" type="parTrans" cxnId="{0094CAE2-F7A7-4650-97E5-128EDD88D487}">
      <dgm:prSet/>
      <dgm:spPr/>
      <dgm:t>
        <a:bodyPr/>
        <a:lstStyle/>
        <a:p>
          <a:endParaRPr lang="en-US"/>
        </a:p>
      </dgm:t>
    </dgm:pt>
    <dgm:pt modelId="{561839B2-8246-4A1B-93C9-20E7D2592119}" type="sibTrans" cxnId="{0094CAE2-F7A7-4650-97E5-128EDD88D487}">
      <dgm:prSet/>
      <dgm:spPr/>
      <dgm:t>
        <a:bodyPr/>
        <a:lstStyle/>
        <a:p>
          <a:endParaRPr lang="en-US"/>
        </a:p>
      </dgm:t>
    </dgm:pt>
    <dgm:pt modelId="{B60A916C-A762-4C2A-894F-604DE1E78A5D}">
      <dgm:prSet phldrT="[Text]"/>
      <dgm:spPr/>
      <dgm:t>
        <a:bodyPr/>
        <a:lstStyle/>
        <a:p>
          <a:r>
            <a:rPr lang="en-US" dirty="0" smtClean="0"/>
            <a:t>Give x</a:t>
          </a:r>
          <a:r>
            <a:rPr lang="en-US" baseline="-25000" dirty="0" smtClean="0"/>
            <a:t>1</a:t>
          </a:r>
          <a:r>
            <a:rPr lang="en-US" dirty="0" smtClean="0"/>
            <a:t>= START</a:t>
          </a:r>
          <a:endParaRPr lang="en-US" dirty="0"/>
        </a:p>
      </dgm:t>
    </dgm:pt>
    <dgm:pt modelId="{55287EDB-F17A-45F5-AFCD-67640D49F17F}" type="parTrans" cxnId="{D9AED186-BB67-4AD5-95E1-CB5C93D750D9}">
      <dgm:prSet/>
      <dgm:spPr/>
      <dgm:t>
        <a:bodyPr/>
        <a:lstStyle/>
        <a:p>
          <a:endParaRPr lang="en-US"/>
        </a:p>
      </dgm:t>
    </dgm:pt>
    <dgm:pt modelId="{4DC3AB1B-02AF-4E00-8CEA-A4522E3EF21A}" type="sibTrans" cxnId="{D9AED186-BB67-4AD5-95E1-CB5C93D750D9}">
      <dgm:prSet/>
      <dgm:spPr/>
      <dgm:t>
        <a:bodyPr/>
        <a:lstStyle/>
        <a:p>
          <a:endParaRPr lang="en-US"/>
        </a:p>
      </dgm:t>
    </dgm:pt>
    <dgm:pt modelId="{BB68BBB9-3D72-4132-9A21-612354BE4586}">
      <dgm:prSet phldrT="[Text]"/>
      <dgm:spPr/>
      <dgm:t>
        <a:bodyPr/>
        <a:lstStyle/>
        <a:p>
          <a:r>
            <a:rPr lang="en-US" dirty="0" smtClean="0"/>
            <a:t>Image context vector </a:t>
          </a:r>
          <a:r>
            <a:rPr lang="en-US" smtClean="0"/>
            <a:t>from CNN</a:t>
          </a:r>
          <a:endParaRPr lang="en-US" dirty="0"/>
        </a:p>
      </dgm:t>
    </dgm:pt>
    <dgm:pt modelId="{217FE240-44AA-4AEB-85F3-D5ADAA497F7C}" type="parTrans" cxnId="{4CBD5360-087B-471C-A614-94A633228802}">
      <dgm:prSet/>
      <dgm:spPr/>
      <dgm:t>
        <a:bodyPr/>
        <a:lstStyle/>
        <a:p>
          <a:endParaRPr lang="en-US"/>
        </a:p>
      </dgm:t>
    </dgm:pt>
    <dgm:pt modelId="{4F40C2EF-EB3F-44D7-9375-2A6C2382CDF5}" type="sibTrans" cxnId="{4CBD5360-087B-471C-A614-94A633228802}">
      <dgm:prSet/>
      <dgm:spPr/>
      <dgm:t>
        <a:bodyPr/>
        <a:lstStyle/>
        <a:p>
          <a:endParaRPr lang="en-US"/>
        </a:p>
      </dgm:t>
    </dgm:pt>
    <dgm:pt modelId="{C07EA408-8FE1-4242-93B8-3B9FC48EDE22}">
      <dgm:prSet phldrT="[Text]"/>
      <dgm:spPr/>
      <dgm:t>
        <a:bodyPr/>
        <a:lstStyle/>
        <a:p>
          <a:r>
            <a:rPr lang="en-US" dirty="0" smtClean="0"/>
            <a:t>Pick at each step </a:t>
          </a:r>
          <a:r>
            <a:rPr lang="en-US" dirty="0" err="1" smtClean="0"/>
            <a:t>argmax</a:t>
          </a:r>
          <a:r>
            <a:rPr lang="en-US" dirty="0" smtClean="0"/>
            <a:t> from distribution of words(beam size = 7)</a:t>
          </a:r>
          <a:endParaRPr lang="en-US" dirty="0"/>
        </a:p>
      </dgm:t>
    </dgm:pt>
    <dgm:pt modelId="{89DFF141-23FB-472B-999D-20FEB4ACD54D}" type="parTrans" cxnId="{C7923587-C9CE-4A19-94DD-B903AB2C5F89}">
      <dgm:prSet/>
      <dgm:spPr/>
      <dgm:t>
        <a:bodyPr/>
        <a:lstStyle/>
        <a:p>
          <a:endParaRPr lang="en-US"/>
        </a:p>
      </dgm:t>
    </dgm:pt>
    <dgm:pt modelId="{6984B440-33F1-4E54-83BF-31E03FA53946}" type="sibTrans" cxnId="{C7923587-C9CE-4A19-94DD-B903AB2C5F89}">
      <dgm:prSet/>
      <dgm:spPr/>
      <dgm:t>
        <a:bodyPr/>
        <a:lstStyle/>
        <a:p>
          <a:endParaRPr lang="en-US"/>
        </a:p>
      </dgm:t>
    </dgm:pt>
    <dgm:pt modelId="{7F0C4370-04CE-402E-91BD-31039DCA501E}">
      <dgm:prSet phldrT="[Text]"/>
      <dgm:spPr/>
      <dgm:t>
        <a:bodyPr/>
        <a:lstStyle/>
        <a:p>
          <a:r>
            <a:rPr lang="en-US" dirty="0" smtClean="0"/>
            <a:t>TRAIN</a:t>
          </a:r>
          <a:endParaRPr lang="en-US" dirty="0"/>
        </a:p>
      </dgm:t>
    </dgm:pt>
    <dgm:pt modelId="{32FBA95B-37E9-4EE9-8375-10F84D34766B}" type="sibTrans" cxnId="{FB704368-E39A-4D9F-B4F7-5541A99803EF}">
      <dgm:prSet/>
      <dgm:spPr/>
      <dgm:t>
        <a:bodyPr/>
        <a:lstStyle/>
        <a:p>
          <a:endParaRPr lang="en-US"/>
        </a:p>
      </dgm:t>
    </dgm:pt>
    <dgm:pt modelId="{6B6BA244-4DC8-4925-8850-425678C5A040}" type="parTrans" cxnId="{FB704368-E39A-4D9F-B4F7-5541A99803EF}">
      <dgm:prSet/>
      <dgm:spPr/>
      <dgm:t>
        <a:bodyPr/>
        <a:lstStyle/>
        <a:p>
          <a:endParaRPr lang="en-US"/>
        </a:p>
      </dgm:t>
    </dgm:pt>
    <dgm:pt modelId="{A1A96402-0417-426F-99C2-5732C95D5182}">
      <dgm:prSet phldrT="[Text]"/>
      <dgm:spPr/>
      <dgm:t>
        <a:bodyPr/>
        <a:lstStyle/>
        <a:p>
          <a:r>
            <a:rPr lang="en-US" dirty="0" smtClean="0"/>
            <a:t>RNNs using previous word, context from previous time step and </a:t>
          </a:r>
          <a:r>
            <a:rPr lang="en-US" b="1" dirty="0" smtClean="0"/>
            <a:t>image context vector</a:t>
          </a:r>
          <a:endParaRPr lang="en-US" b="1" dirty="0"/>
        </a:p>
      </dgm:t>
    </dgm:pt>
    <dgm:pt modelId="{4601A46A-BADC-4C02-B98B-6B0711E03B3A}" type="sibTrans" cxnId="{1A569C26-8C60-4DFF-A01F-2820C7C12B75}">
      <dgm:prSet/>
      <dgm:spPr/>
      <dgm:t>
        <a:bodyPr/>
        <a:lstStyle/>
        <a:p>
          <a:endParaRPr lang="en-US"/>
        </a:p>
      </dgm:t>
    </dgm:pt>
    <dgm:pt modelId="{09BFB0A1-B712-4C65-92C8-8255B6F297B9}" type="parTrans" cxnId="{1A569C26-8C60-4DFF-A01F-2820C7C12B75}">
      <dgm:prSet/>
      <dgm:spPr/>
      <dgm:t>
        <a:bodyPr/>
        <a:lstStyle/>
        <a:p>
          <a:endParaRPr lang="en-US"/>
        </a:p>
      </dgm:t>
    </dgm:pt>
    <dgm:pt modelId="{5C9DA6C0-BB5F-4FBE-8110-F5D6B977B0D3}" type="pres">
      <dgm:prSet presAssocID="{A0490630-3053-4E07-9DF8-639551185A96}" presName="linearFlow" presStyleCnt="0">
        <dgm:presLayoutVars>
          <dgm:dir/>
          <dgm:animLvl val="lvl"/>
          <dgm:resizeHandles val="exact"/>
        </dgm:presLayoutVars>
      </dgm:prSet>
      <dgm:spPr/>
      <dgm:t>
        <a:bodyPr/>
        <a:lstStyle/>
        <a:p>
          <a:endParaRPr lang="en-US"/>
        </a:p>
      </dgm:t>
    </dgm:pt>
    <dgm:pt modelId="{8DDF31FE-778A-43F2-A01B-B9BFAE6F072A}" type="pres">
      <dgm:prSet presAssocID="{7C79F07F-A24A-4F46-A4D3-B18843F13451}" presName="composite" presStyleCnt="0"/>
      <dgm:spPr/>
    </dgm:pt>
    <dgm:pt modelId="{3B8F4FDA-A642-4FAD-868F-26E5495BF124}" type="pres">
      <dgm:prSet presAssocID="{7C79F07F-A24A-4F46-A4D3-B18843F13451}" presName="parentText" presStyleLbl="alignNode1" presStyleIdx="0" presStyleCnt="3">
        <dgm:presLayoutVars>
          <dgm:chMax val="1"/>
          <dgm:bulletEnabled val="1"/>
        </dgm:presLayoutVars>
      </dgm:prSet>
      <dgm:spPr/>
      <dgm:t>
        <a:bodyPr/>
        <a:lstStyle/>
        <a:p>
          <a:endParaRPr lang="en-US"/>
        </a:p>
      </dgm:t>
    </dgm:pt>
    <dgm:pt modelId="{8ABF735B-D998-4D87-85F7-4A7563F36DDD}" type="pres">
      <dgm:prSet presAssocID="{7C79F07F-A24A-4F46-A4D3-B18843F13451}" presName="descendantText" presStyleLbl="alignAcc1" presStyleIdx="0" presStyleCnt="3">
        <dgm:presLayoutVars>
          <dgm:bulletEnabled val="1"/>
        </dgm:presLayoutVars>
      </dgm:prSet>
      <dgm:spPr/>
      <dgm:t>
        <a:bodyPr/>
        <a:lstStyle/>
        <a:p>
          <a:endParaRPr lang="en-US"/>
        </a:p>
      </dgm:t>
    </dgm:pt>
    <dgm:pt modelId="{C1F4E0EA-D99C-4D69-BBF4-5FC2111EFDDD}" type="pres">
      <dgm:prSet presAssocID="{2AFF0163-AA19-4705-850D-A7506FA82B55}" presName="sp" presStyleCnt="0"/>
      <dgm:spPr/>
    </dgm:pt>
    <dgm:pt modelId="{AD35793D-AFA6-4B02-8B52-123A3A16A86D}" type="pres">
      <dgm:prSet presAssocID="{7F0C4370-04CE-402E-91BD-31039DCA501E}" presName="composite" presStyleCnt="0"/>
      <dgm:spPr/>
    </dgm:pt>
    <dgm:pt modelId="{AB31E366-FB60-4661-A8F9-989CEE00D253}" type="pres">
      <dgm:prSet presAssocID="{7F0C4370-04CE-402E-91BD-31039DCA501E}" presName="parentText" presStyleLbl="alignNode1" presStyleIdx="1" presStyleCnt="3">
        <dgm:presLayoutVars>
          <dgm:chMax val="1"/>
          <dgm:bulletEnabled val="1"/>
        </dgm:presLayoutVars>
      </dgm:prSet>
      <dgm:spPr/>
      <dgm:t>
        <a:bodyPr/>
        <a:lstStyle/>
        <a:p>
          <a:endParaRPr lang="en-US"/>
        </a:p>
      </dgm:t>
    </dgm:pt>
    <dgm:pt modelId="{A8055A5F-3062-4AF9-816C-E7F10CC6303C}" type="pres">
      <dgm:prSet presAssocID="{7F0C4370-04CE-402E-91BD-31039DCA501E}" presName="descendantText" presStyleLbl="alignAcc1" presStyleIdx="1" presStyleCnt="3">
        <dgm:presLayoutVars>
          <dgm:bulletEnabled val="1"/>
        </dgm:presLayoutVars>
      </dgm:prSet>
      <dgm:spPr/>
      <dgm:t>
        <a:bodyPr/>
        <a:lstStyle/>
        <a:p>
          <a:endParaRPr lang="en-US"/>
        </a:p>
      </dgm:t>
    </dgm:pt>
    <dgm:pt modelId="{CAED8227-4A50-44E1-B2F8-2878A274CFF5}" type="pres">
      <dgm:prSet presAssocID="{32FBA95B-37E9-4EE9-8375-10F84D34766B}" presName="sp" presStyleCnt="0"/>
      <dgm:spPr/>
    </dgm:pt>
    <dgm:pt modelId="{84FD006D-4E38-4CBF-95A9-0B2F5C713126}" type="pres">
      <dgm:prSet presAssocID="{5DD6E23C-E5B9-463E-A712-3C41327091FA}" presName="composite" presStyleCnt="0"/>
      <dgm:spPr/>
    </dgm:pt>
    <dgm:pt modelId="{111CF5D5-A105-4657-AB85-5B5DB158E155}" type="pres">
      <dgm:prSet presAssocID="{5DD6E23C-E5B9-463E-A712-3C41327091FA}" presName="parentText" presStyleLbl="alignNode1" presStyleIdx="2" presStyleCnt="3">
        <dgm:presLayoutVars>
          <dgm:chMax val="1"/>
          <dgm:bulletEnabled val="1"/>
        </dgm:presLayoutVars>
      </dgm:prSet>
      <dgm:spPr/>
      <dgm:t>
        <a:bodyPr/>
        <a:lstStyle/>
        <a:p>
          <a:endParaRPr lang="en-US"/>
        </a:p>
      </dgm:t>
    </dgm:pt>
    <dgm:pt modelId="{85FEF739-B801-4125-8776-5AC77C1E7FA3}" type="pres">
      <dgm:prSet presAssocID="{5DD6E23C-E5B9-463E-A712-3C41327091FA}" presName="descendantText" presStyleLbl="alignAcc1" presStyleIdx="2" presStyleCnt="3">
        <dgm:presLayoutVars>
          <dgm:bulletEnabled val="1"/>
        </dgm:presLayoutVars>
      </dgm:prSet>
      <dgm:spPr/>
      <dgm:t>
        <a:bodyPr/>
        <a:lstStyle/>
        <a:p>
          <a:endParaRPr lang="en-US"/>
        </a:p>
      </dgm:t>
    </dgm:pt>
  </dgm:ptLst>
  <dgm:cxnLst>
    <dgm:cxn modelId="{FB704368-E39A-4D9F-B4F7-5541A99803EF}" srcId="{A0490630-3053-4E07-9DF8-639551185A96}" destId="{7F0C4370-04CE-402E-91BD-31039DCA501E}" srcOrd="1" destOrd="0" parTransId="{6B6BA244-4DC8-4925-8850-425678C5A040}" sibTransId="{32FBA95B-37E9-4EE9-8375-10F84D34766B}"/>
    <dgm:cxn modelId="{57625FF1-CAAD-400B-AC7B-15E8AF9669D6}" type="presOf" srcId="{C07EA408-8FE1-4242-93B8-3B9FC48EDE22}" destId="{85FEF739-B801-4125-8776-5AC77C1E7FA3}" srcOrd="0" destOrd="1" presId="urn:microsoft.com/office/officeart/2005/8/layout/chevron2"/>
    <dgm:cxn modelId="{4CBD5360-087B-471C-A614-94A633228802}" srcId="{7C79F07F-A24A-4F46-A4D3-B18843F13451}" destId="{BB68BBB9-3D72-4132-9A21-612354BE4586}" srcOrd="1" destOrd="0" parTransId="{217FE240-44AA-4AEB-85F3-D5ADAA497F7C}" sibTransId="{4F40C2EF-EB3F-44D7-9375-2A6C2382CDF5}"/>
    <dgm:cxn modelId="{ED909B70-D2DD-4CEA-9F33-113E63B0DB34}" type="presOf" srcId="{BB68BBB9-3D72-4132-9A21-612354BE4586}" destId="{8ABF735B-D998-4D87-85F7-4A7563F36DDD}" srcOrd="0" destOrd="1" presId="urn:microsoft.com/office/officeart/2005/8/layout/chevron2"/>
    <dgm:cxn modelId="{D9AED186-BB67-4AD5-95E1-CB5C93D750D9}" srcId="{5DD6E23C-E5B9-463E-A712-3C41327091FA}" destId="{B60A916C-A762-4C2A-894F-604DE1E78A5D}" srcOrd="0" destOrd="0" parTransId="{55287EDB-F17A-45F5-AFCD-67640D49F17F}" sibTransId="{4DC3AB1B-02AF-4E00-8CEA-A4522E3EF21A}"/>
    <dgm:cxn modelId="{00EABD15-9AE0-482F-9163-6B4140119A90}" srcId="{A0490630-3053-4E07-9DF8-639551185A96}" destId="{7C79F07F-A24A-4F46-A4D3-B18843F13451}" srcOrd="0" destOrd="0" parTransId="{D9C2A47E-C30C-46DC-89F6-5BC80385A751}" sibTransId="{2AFF0163-AA19-4705-850D-A7506FA82B55}"/>
    <dgm:cxn modelId="{8A830B0D-7270-4095-A163-7D8BA16F56EE}" type="presOf" srcId="{7C79F07F-A24A-4F46-A4D3-B18843F13451}" destId="{3B8F4FDA-A642-4FAD-868F-26E5495BF124}" srcOrd="0" destOrd="0" presId="urn:microsoft.com/office/officeart/2005/8/layout/chevron2"/>
    <dgm:cxn modelId="{DC127011-53F5-4474-8C8E-187B1B16085F}" type="presOf" srcId="{5DD6E23C-E5B9-463E-A712-3C41327091FA}" destId="{111CF5D5-A105-4657-AB85-5B5DB158E155}" srcOrd="0" destOrd="0" presId="urn:microsoft.com/office/officeart/2005/8/layout/chevron2"/>
    <dgm:cxn modelId="{C0FBA9D5-2EF1-47CC-A1D0-4127E4193A99}" type="presOf" srcId="{7F0C4370-04CE-402E-91BD-31039DCA501E}" destId="{AB31E366-FB60-4661-A8F9-989CEE00D253}" srcOrd="0" destOrd="0" presId="urn:microsoft.com/office/officeart/2005/8/layout/chevron2"/>
    <dgm:cxn modelId="{AF476D91-4560-453C-BCA3-4F2B1F61115B}" type="presOf" srcId="{A1A96402-0417-426F-99C2-5732C95D5182}" destId="{A8055A5F-3062-4AF9-816C-E7F10CC6303C}" srcOrd="0" destOrd="0" presId="urn:microsoft.com/office/officeart/2005/8/layout/chevron2"/>
    <dgm:cxn modelId="{D8E8AD5C-3B55-4EFA-9E4A-1E97CC9502C1}" type="presOf" srcId="{B60A916C-A762-4C2A-894F-604DE1E78A5D}" destId="{85FEF739-B801-4125-8776-5AC77C1E7FA3}" srcOrd="0" destOrd="0" presId="urn:microsoft.com/office/officeart/2005/8/layout/chevron2"/>
    <dgm:cxn modelId="{45F64D2A-B02A-42EC-AE95-0201CD93B14F}" srcId="{7F0C4370-04CE-402E-91BD-31039DCA501E}" destId="{F480E946-CE53-4A21-8865-8C204CCFA38F}" srcOrd="1" destOrd="0" parTransId="{156B74A6-4D64-4A08-AD43-61376E9A9A53}" sibTransId="{79302065-A48A-4F80-B757-EAE671DD3552}"/>
    <dgm:cxn modelId="{0094CAE2-F7A7-4650-97E5-128EDD88D487}" srcId="{A0490630-3053-4E07-9DF8-639551185A96}" destId="{5DD6E23C-E5B9-463E-A712-3C41327091FA}" srcOrd="2" destOrd="0" parTransId="{30DA0AA8-A107-45ED-81B9-E788756ED934}" sibTransId="{561839B2-8246-4A1B-93C9-20E7D2592119}"/>
    <dgm:cxn modelId="{358D5C70-C082-44EE-9852-21112450C78A}" srcId="{7C79F07F-A24A-4F46-A4D3-B18843F13451}" destId="{434AE168-D1B6-4F7A-A4EE-D4F204F25261}" srcOrd="0" destOrd="0" parTransId="{EC50820B-3B76-4C54-9BB3-EE5C806F9D11}" sibTransId="{8CE0986E-6441-435D-9F76-88AE773AF669}"/>
    <dgm:cxn modelId="{5729AD1E-B9D9-4F6F-B54C-F1E15C649E61}" type="presOf" srcId="{A0490630-3053-4E07-9DF8-639551185A96}" destId="{5C9DA6C0-BB5F-4FBE-8110-F5D6B977B0D3}" srcOrd="0" destOrd="0" presId="urn:microsoft.com/office/officeart/2005/8/layout/chevron2"/>
    <dgm:cxn modelId="{CF9B0AE6-EFC2-451A-BCE9-720F8226CB2B}" type="presOf" srcId="{434AE168-D1B6-4F7A-A4EE-D4F204F25261}" destId="{8ABF735B-D998-4D87-85F7-4A7563F36DDD}" srcOrd="0" destOrd="0" presId="urn:microsoft.com/office/officeart/2005/8/layout/chevron2"/>
    <dgm:cxn modelId="{1A569C26-8C60-4DFF-A01F-2820C7C12B75}" srcId="{7F0C4370-04CE-402E-91BD-31039DCA501E}" destId="{A1A96402-0417-426F-99C2-5732C95D5182}" srcOrd="0" destOrd="0" parTransId="{09BFB0A1-B712-4C65-92C8-8255B6F297B9}" sibTransId="{4601A46A-BADC-4C02-B98B-6B0711E03B3A}"/>
    <dgm:cxn modelId="{298D019A-1508-4B06-BBE0-C05834CA79D2}" type="presOf" srcId="{F480E946-CE53-4A21-8865-8C204CCFA38F}" destId="{A8055A5F-3062-4AF9-816C-E7F10CC6303C}" srcOrd="0" destOrd="1" presId="urn:microsoft.com/office/officeart/2005/8/layout/chevron2"/>
    <dgm:cxn modelId="{C7923587-C9CE-4A19-94DD-B903AB2C5F89}" srcId="{5DD6E23C-E5B9-463E-A712-3C41327091FA}" destId="{C07EA408-8FE1-4242-93B8-3B9FC48EDE22}" srcOrd="1" destOrd="0" parTransId="{89DFF141-23FB-472B-999D-20FEB4ACD54D}" sibTransId="{6984B440-33F1-4E54-83BF-31E03FA53946}"/>
    <dgm:cxn modelId="{21DC9285-0D61-4581-B14C-4387D01A71E0}" type="presParOf" srcId="{5C9DA6C0-BB5F-4FBE-8110-F5D6B977B0D3}" destId="{8DDF31FE-778A-43F2-A01B-B9BFAE6F072A}" srcOrd="0" destOrd="0" presId="urn:microsoft.com/office/officeart/2005/8/layout/chevron2"/>
    <dgm:cxn modelId="{1E0F4C3F-216B-4178-A90B-30F6D7EC85C4}" type="presParOf" srcId="{8DDF31FE-778A-43F2-A01B-B9BFAE6F072A}" destId="{3B8F4FDA-A642-4FAD-868F-26E5495BF124}" srcOrd="0" destOrd="0" presId="urn:microsoft.com/office/officeart/2005/8/layout/chevron2"/>
    <dgm:cxn modelId="{4B9B03D1-87AE-4231-8731-BA38266F4D96}" type="presParOf" srcId="{8DDF31FE-778A-43F2-A01B-B9BFAE6F072A}" destId="{8ABF735B-D998-4D87-85F7-4A7563F36DDD}" srcOrd="1" destOrd="0" presId="urn:microsoft.com/office/officeart/2005/8/layout/chevron2"/>
    <dgm:cxn modelId="{FFEC11C2-07D6-476C-A3C8-8CAB9010EAEA}" type="presParOf" srcId="{5C9DA6C0-BB5F-4FBE-8110-F5D6B977B0D3}" destId="{C1F4E0EA-D99C-4D69-BBF4-5FC2111EFDDD}" srcOrd="1" destOrd="0" presId="urn:microsoft.com/office/officeart/2005/8/layout/chevron2"/>
    <dgm:cxn modelId="{F7D99EDE-C726-4782-8640-435EF84402C9}" type="presParOf" srcId="{5C9DA6C0-BB5F-4FBE-8110-F5D6B977B0D3}" destId="{AD35793D-AFA6-4B02-8B52-123A3A16A86D}" srcOrd="2" destOrd="0" presId="urn:microsoft.com/office/officeart/2005/8/layout/chevron2"/>
    <dgm:cxn modelId="{2CE185E2-F138-4F21-A43A-63C4A0DCED51}" type="presParOf" srcId="{AD35793D-AFA6-4B02-8B52-123A3A16A86D}" destId="{AB31E366-FB60-4661-A8F9-989CEE00D253}" srcOrd="0" destOrd="0" presId="urn:microsoft.com/office/officeart/2005/8/layout/chevron2"/>
    <dgm:cxn modelId="{2CB4B0D3-384D-4294-A77B-68AFCA3A5B93}" type="presParOf" srcId="{AD35793D-AFA6-4B02-8B52-123A3A16A86D}" destId="{A8055A5F-3062-4AF9-816C-E7F10CC6303C}" srcOrd="1" destOrd="0" presId="urn:microsoft.com/office/officeart/2005/8/layout/chevron2"/>
    <dgm:cxn modelId="{DF68AE3E-9D1D-4951-9D16-1FDAA718F1B5}" type="presParOf" srcId="{5C9DA6C0-BB5F-4FBE-8110-F5D6B977B0D3}" destId="{CAED8227-4A50-44E1-B2F8-2878A274CFF5}" srcOrd="3" destOrd="0" presId="urn:microsoft.com/office/officeart/2005/8/layout/chevron2"/>
    <dgm:cxn modelId="{7BD64E03-DEB5-4045-A60B-E42D839D15DE}" type="presParOf" srcId="{5C9DA6C0-BB5F-4FBE-8110-F5D6B977B0D3}" destId="{84FD006D-4E38-4CBF-95A9-0B2F5C713126}" srcOrd="4" destOrd="0" presId="urn:microsoft.com/office/officeart/2005/8/layout/chevron2"/>
    <dgm:cxn modelId="{33CC21F8-C241-42DD-9655-223374A8A779}" type="presParOf" srcId="{84FD006D-4E38-4CBF-95A9-0B2F5C713126}" destId="{111CF5D5-A105-4657-AB85-5B5DB158E155}" srcOrd="0" destOrd="0" presId="urn:microsoft.com/office/officeart/2005/8/layout/chevron2"/>
    <dgm:cxn modelId="{3644254B-8B33-49D7-B2DD-676EFC3F27A6}" type="presParOf" srcId="{84FD006D-4E38-4CBF-95A9-0B2F5C713126}" destId="{85FEF739-B801-4125-8776-5AC77C1E7FA3}"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83EE72-005F-41AF-B443-559968A72C15}">
      <dsp:nvSpPr>
        <dsp:cNvPr id="0" name=""/>
        <dsp:cNvSpPr/>
      </dsp:nvSpPr>
      <dsp:spPr>
        <a:xfrm rot="5400000">
          <a:off x="-247804" y="273626"/>
          <a:ext cx="1652030" cy="11564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TRAIN</a:t>
          </a:r>
          <a:endParaRPr lang="en-US" sz="3200" kern="1200" dirty="0"/>
        </a:p>
      </dsp:txBody>
      <dsp:txXfrm rot="5400000">
        <a:off x="-247804" y="273626"/>
        <a:ext cx="1652030" cy="1156421"/>
      </dsp:txXfrm>
    </dsp:sp>
    <dsp:sp modelId="{8D5D70B6-8A85-4042-8A19-A874E10E96FB}">
      <dsp:nvSpPr>
        <dsp:cNvPr id="0" name=""/>
        <dsp:cNvSpPr/>
      </dsp:nvSpPr>
      <dsp:spPr>
        <a:xfrm rot="5400000">
          <a:off x="1904751" y="-725310"/>
          <a:ext cx="1073819" cy="25704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0" kern="1200" dirty="0" smtClean="0"/>
            <a:t>Pre-train and </a:t>
          </a:r>
          <a:r>
            <a:rPr lang="en-US" sz="1200" b="0" kern="1200" dirty="0" err="1" smtClean="0"/>
            <a:t>finetune</a:t>
          </a:r>
          <a:r>
            <a:rPr lang="en-US" sz="1200" b="0" kern="1200" dirty="0" smtClean="0"/>
            <a:t> Regional CNN</a:t>
          </a:r>
          <a:endParaRPr lang="en-US" sz="1200" b="0" kern="1200" dirty="0"/>
        </a:p>
        <a:p>
          <a:pPr marL="114300" lvl="1" indent="-114300" algn="l" defTabSz="533400">
            <a:lnSpc>
              <a:spcPct val="90000"/>
            </a:lnSpc>
            <a:spcBef>
              <a:spcPct val="0"/>
            </a:spcBef>
            <a:spcAft>
              <a:spcPct val="15000"/>
            </a:spcAft>
            <a:buChar char="••"/>
          </a:pPr>
          <a:r>
            <a:rPr lang="en-US" sz="1200" b="0" kern="1200" dirty="0" smtClean="0"/>
            <a:t>Feed image to the trained CNN</a:t>
          </a:r>
          <a:endParaRPr lang="en-US" sz="1200" b="0" kern="1200" dirty="0"/>
        </a:p>
      </dsp:txBody>
      <dsp:txXfrm rot="5400000">
        <a:off x="1904751" y="-725310"/>
        <a:ext cx="1073819" cy="2570479"/>
      </dsp:txXfrm>
    </dsp:sp>
    <dsp:sp modelId="{EA187900-DCBC-4A80-BEBD-A27628EDD369}">
      <dsp:nvSpPr>
        <dsp:cNvPr id="0" name=""/>
        <dsp:cNvSpPr/>
      </dsp:nvSpPr>
      <dsp:spPr>
        <a:xfrm rot="5400000">
          <a:off x="-247804" y="1804715"/>
          <a:ext cx="1652030" cy="11564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FEED</a:t>
          </a:r>
          <a:endParaRPr lang="en-US" sz="3200" kern="1200" dirty="0"/>
        </a:p>
      </dsp:txBody>
      <dsp:txXfrm rot="5400000">
        <a:off x="-247804" y="1804715"/>
        <a:ext cx="1652030" cy="1156421"/>
      </dsp:txXfrm>
    </dsp:sp>
    <dsp:sp modelId="{0CB5DFFE-B61F-4A12-BC1E-B48505A3398F}">
      <dsp:nvSpPr>
        <dsp:cNvPr id="0" name=""/>
        <dsp:cNvSpPr/>
      </dsp:nvSpPr>
      <dsp:spPr>
        <a:xfrm rot="5400000">
          <a:off x="1671388" y="943634"/>
          <a:ext cx="1540545" cy="25704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Top 19 image locations + the whole image</a:t>
          </a:r>
          <a:endParaRPr lang="en-US" sz="1100" kern="1200" dirty="0"/>
        </a:p>
        <a:p>
          <a:pPr marL="57150" lvl="1" indent="-57150" algn="l" defTabSz="488950">
            <a:lnSpc>
              <a:spcPct val="90000"/>
            </a:lnSpc>
            <a:spcBef>
              <a:spcPct val="0"/>
            </a:spcBef>
            <a:spcAft>
              <a:spcPct val="15000"/>
            </a:spcAft>
            <a:buChar char="••"/>
          </a:pPr>
          <a:r>
            <a:rPr lang="en-US" sz="1100" kern="1200" dirty="0" smtClean="0"/>
            <a:t>Each location converts to a 4096 – dimensional activation for fully connected layer</a:t>
          </a:r>
          <a:endParaRPr lang="en-US" sz="1100" kern="1200" dirty="0"/>
        </a:p>
        <a:p>
          <a:pPr marL="57150" lvl="1" indent="-57150" algn="l" defTabSz="488950">
            <a:lnSpc>
              <a:spcPct val="90000"/>
            </a:lnSpc>
            <a:spcBef>
              <a:spcPct val="0"/>
            </a:spcBef>
            <a:spcAft>
              <a:spcPct val="15000"/>
            </a:spcAft>
            <a:buChar char="••"/>
          </a:pPr>
          <a:r>
            <a:rPr lang="en-US" sz="1100" kern="1200" dirty="0" smtClean="0"/>
            <a:t>The fully connected layer - weight matrix Wm having dimensions h*4096</a:t>
          </a:r>
          <a:endParaRPr lang="en-US" sz="1100" kern="1200" dirty="0"/>
        </a:p>
        <a:p>
          <a:pPr marL="57150" lvl="1" indent="-57150" algn="l" defTabSz="488950">
            <a:lnSpc>
              <a:spcPct val="90000"/>
            </a:lnSpc>
            <a:spcBef>
              <a:spcPct val="0"/>
            </a:spcBef>
            <a:spcAft>
              <a:spcPct val="15000"/>
            </a:spcAft>
            <a:buChar char="••"/>
          </a:pPr>
          <a:r>
            <a:rPr lang="en-US" sz="1100" b="1" kern="1200" dirty="0" smtClean="0"/>
            <a:t>Each image is a set  of h-dimensional vectors</a:t>
          </a:r>
          <a:endParaRPr lang="en-US" sz="1100" kern="1200" dirty="0"/>
        </a:p>
      </dsp:txBody>
      <dsp:txXfrm rot="5400000">
        <a:off x="1671388" y="943634"/>
        <a:ext cx="1540545" cy="257047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D0CA1D3-B7A6-4C56-9D10-A20D688D183C}">
      <dsp:nvSpPr>
        <dsp:cNvPr id="0" name=""/>
        <dsp:cNvSpPr/>
      </dsp:nvSpPr>
      <dsp:spPr>
        <a:xfrm rot="5400000">
          <a:off x="-184183" y="185648"/>
          <a:ext cx="1227890" cy="85952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PREPOCESS</a:t>
          </a:r>
          <a:endParaRPr lang="en-US" sz="1400" kern="1200" dirty="0"/>
        </a:p>
      </dsp:txBody>
      <dsp:txXfrm rot="5400000">
        <a:off x="-184183" y="185648"/>
        <a:ext cx="1227890" cy="859523"/>
      </dsp:txXfrm>
    </dsp:sp>
    <dsp:sp modelId="{20B5F675-9389-4B09-8990-FD8B9FB8C83A}">
      <dsp:nvSpPr>
        <dsp:cNvPr id="0" name=""/>
        <dsp:cNvSpPr/>
      </dsp:nvSpPr>
      <dsp:spPr>
        <a:xfrm rot="5400000">
          <a:off x="1738799" y="-877811"/>
          <a:ext cx="798129" cy="25566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err="1" smtClean="0"/>
            <a:t>Pretrained</a:t>
          </a:r>
          <a:r>
            <a:rPr lang="en-US" sz="1200" kern="1200" dirty="0" smtClean="0"/>
            <a:t>  Word embedding vector </a:t>
          </a:r>
          <a:r>
            <a:rPr lang="en-US" sz="1200" kern="1200" dirty="0" err="1" smtClean="0"/>
            <a:t>W</a:t>
          </a:r>
          <a:r>
            <a:rPr lang="en-US" sz="1200" kern="1200" baseline="-25000" dirty="0" err="1" smtClean="0"/>
            <a:t>w</a:t>
          </a:r>
          <a:r>
            <a:rPr lang="en-US" sz="1200" kern="1200" dirty="0" smtClean="0"/>
            <a:t> ( 300-dimensions)</a:t>
          </a:r>
          <a:endParaRPr lang="en-US" sz="1200" kern="1200" dirty="0"/>
        </a:p>
        <a:p>
          <a:pPr marL="114300" lvl="1" indent="-114300" algn="l" defTabSz="533400">
            <a:lnSpc>
              <a:spcPct val="90000"/>
            </a:lnSpc>
            <a:spcBef>
              <a:spcPct val="0"/>
            </a:spcBef>
            <a:spcAft>
              <a:spcPct val="15000"/>
            </a:spcAft>
            <a:buChar char="••"/>
          </a:pPr>
          <a:r>
            <a:rPr lang="en-US" sz="1200" kern="1200" dirty="0" smtClean="0"/>
            <a:t>N words in sentence represented as one hot encoding</a:t>
          </a:r>
          <a:endParaRPr lang="en-US" sz="1200" kern="1200" dirty="0"/>
        </a:p>
      </dsp:txBody>
      <dsp:txXfrm rot="5400000">
        <a:off x="1738799" y="-877811"/>
        <a:ext cx="798129" cy="2556681"/>
      </dsp:txXfrm>
    </dsp:sp>
    <dsp:sp modelId="{2446ADA8-B88E-403C-B965-01B09DDF612F}">
      <dsp:nvSpPr>
        <dsp:cNvPr id="0" name=""/>
        <dsp:cNvSpPr/>
      </dsp:nvSpPr>
      <dsp:spPr>
        <a:xfrm rot="5400000">
          <a:off x="-184183" y="1188149"/>
          <a:ext cx="1227890" cy="85952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TRAIN</a:t>
          </a:r>
          <a:endParaRPr lang="en-US" sz="1400" kern="1200" dirty="0"/>
        </a:p>
      </dsp:txBody>
      <dsp:txXfrm rot="5400000">
        <a:off x="-184183" y="1188149"/>
        <a:ext cx="1227890" cy="859523"/>
      </dsp:txXfrm>
    </dsp:sp>
    <dsp:sp modelId="{48FAD694-D934-4649-B46B-0AAE2F1FA558}">
      <dsp:nvSpPr>
        <dsp:cNvPr id="0" name=""/>
        <dsp:cNvSpPr/>
      </dsp:nvSpPr>
      <dsp:spPr>
        <a:xfrm rot="5400000">
          <a:off x="1738799" y="124690"/>
          <a:ext cx="798129" cy="25566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Run the bidirectional RNN and compute the output</a:t>
          </a:r>
          <a:endParaRPr lang="en-US" sz="1200" kern="1200" dirty="0"/>
        </a:p>
        <a:p>
          <a:pPr marL="114300" lvl="1" indent="-114300" algn="l" defTabSz="533400">
            <a:lnSpc>
              <a:spcPct val="90000"/>
            </a:lnSpc>
            <a:spcBef>
              <a:spcPct val="0"/>
            </a:spcBef>
            <a:spcAft>
              <a:spcPct val="15000"/>
            </a:spcAft>
            <a:buChar char="••"/>
          </a:pPr>
          <a:r>
            <a:rPr lang="en-US" sz="1200" b="1" kern="1200" dirty="0" smtClean="0"/>
            <a:t>Each sentence is a h-dimensional vector</a:t>
          </a:r>
          <a:endParaRPr lang="en-US" sz="1200" b="1" kern="1200" dirty="0"/>
        </a:p>
      </dsp:txBody>
      <dsp:txXfrm rot="5400000">
        <a:off x="1738799" y="124690"/>
        <a:ext cx="798129" cy="2556681"/>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B8F4FDA-A642-4FAD-868F-26E5495BF124}">
      <dsp:nvSpPr>
        <dsp:cNvPr id="0" name=""/>
        <dsp:cNvSpPr/>
      </dsp:nvSpPr>
      <dsp:spPr>
        <a:xfrm rot="5400000">
          <a:off x="-179148" y="180974"/>
          <a:ext cx="1194320" cy="83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DATA</a:t>
          </a:r>
          <a:endParaRPr lang="en-US" sz="2300" kern="1200" dirty="0"/>
        </a:p>
      </dsp:txBody>
      <dsp:txXfrm rot="5400000">
        <a:off x="-179148" y="180974"/>
        <a:ext cx="1194320" cy="836024"/>
      </dsp:txXfrm>
    </dsp:sp>
    <dsp:sp modelId="{8ABF735B-D998-4D87-85F7-4A7563F36DDD}">
      <dsp:nvSpPr>
        <dsp:cNvPr id="0" name=""/>
        <dsp:cNvSpPr/>
      </dsp:nvSpPr>
      <dsp:spPr>
        <a:xfrm rot="5400000">
          <a:off x="2631168" y="-1793317"/>
          <a:ext cx="776308" cy="43665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Full images&amp; sentence descriptions/Regions or text snippets</a:t>
          </a:r>
          <a:endParaRPr lang="en-US" sz="1100" kern="1200" dirty="0"/>
        </a:p>
        <a:p>
          <a:pPr marL="57150" lvl="1" indent="-57150" algn="l" defTabSz="488950">
            <a:lnSpc>
              <a:spcPct val="90000"/>
            </a:lnSpc>
            <a:spcBef>
              <a:spcPct val="0"/>
            </a:spcBef>
            <a:spcAft>
              <a:spcPct val="15000"/>
            </a:spcAft>
            <a:buChar char="••"/>
          </a:pPr>
          <a:r>
            <a:rPr lang="en-US" sz="1100" kern="1200" dirty="0" smtClean="0"/>
            <a:t>Image context vector </a:t>
          </a:r>
          <a:r>
            <a:rPr lang="en-US" sz="1100" kern="1200" smtClean="0"/>
            <a:t>from CNN</a:t>
          </a:r>
          <a:endParaRPr lang="en-US" sz="1100" kern="1200" dirty="0"/>
        </a:p>
      </dsp:txBody>
      <dsp:txXfrm rot="5400000">
        <a:off x="2631168" y="-1793317"/>
        <a:ext cx="776308" cy="4366596"/>
      </dsp:txXfrm>
    </dsp:sp>
    <dsp:sp modelId="{AB31E366-FB60-4661-A8F9-989CEE00D253}">
      <dsp:nvSpPr>
        <dsp:cNvPr id="0" name=""/>
        <dsp:cNvSpPr/>
      </dsp:nvSpPr>
      <dsp:spPr>
        <a:xfrm rot="5400000">
          <a:off x="-179148" y="1174414"/>
          <a:ext cx="1194320" cy="83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TRAIN</a:t>
          </a:r>
          <a:endParaRPr lang="en-US" sz="2300" kern="1200" dirty="0"/>
        </a:p>
      </dsp:txBody>
      <dsp:txXfrm rot="5400000">
        <a:off x="-179148" y="1174414"/>
        <a:ext cx="1194320" cy="836024"/>
      </dsp:txXfrm>
    </dsp:sp>
    <dsp:sp modelId="{A8055A5F-3062-4AF9-816C-E7F10CC6303C}">
      <dsp:nvSpPr>
        <dsp:cNvPr id="0" name=""/>
        <dsp:cNvSpPr/>
      </dsp:nvSpPr>
      <dsp:spPr>
        <a:xfrm rot="5400000">
          <a:off x="2631168" y="-799877"/>
          <a:ext cx="776308" cy="43665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RNNs using previous word, context from previous time step and </a:t>
          </a:r>
          <a:r>
            <a:rPr lang="en-US" sz="1100" b="1" kern="1200" dirty="0" smtClean="0"/>
            <a:t>image context vector</a:t>
          </a:r>
          <a:endParaRPr lang="en-US" sz="1100" b="1" kern="1200" dirty="0"/>
        </a:p>
        <a:p>
          <a:pPr marL="57150" lvl="1" indent="-57150" algn="l" defTabSz="488950">
            <a:lnSpc>
              <a:spcPct val="90000"/>
            </a:lnSpc>
            <a:spcBef>
              <a:spcPct val="0"/>
            </a:spcBef>
            <a:spcAft>
              <a:spcPct val="15000"/>
            </a:spcAft>
            <a:buChar char="••"/>
          </a:pPr>
          <a:r>
            <a:rPr lang="en-US" sz="1100" kern="1200" dirty="0" smtClean="0"/>
            <a:t>Assign x</a:t>
          </a:r>
          <a:r>
            <a:rPr lang="en-US" sz="1100" kern="1200" baseline="-25000" dirty="0" smtClean="0"/>
            <a:t>1</a:t>
          </a:r>
          <a:r>
            <a:rPr lang="en-US" sz="1100" kern="1200" dirty="0" smtClean="0"/>
            <a:t>= START, h</a:t>
          </a:r>
          <a:r>
            <a:rPr lang="en-US" sz="1100" kern="1200" baseline="-25000" dirty="0" smtClean="0"/>
            <a:t>0</a:t>
          </a:r>
          <a:r>
            <a:rPr lang="en-US" sz="1100" kern="1200" dirty="0" smtClean="0"/>
            <a:t>= 0, y</a:t>
          </a:r>
          <a:r>
            <a:rPr lang="en-US" sz="1100" kern="1200" baseline="-25000" dirty="0" smtClean="0"/>
            <a:t>1</a:t>
          </a:r>
          <a:r>
            <a:rPr lang="en-US" sz="1100" kern="1200" dirty="0" smtClean="0"/>
            <a:t> = first word in sequence, x</a:t>
          </a:r>
          <a:r>
            <a:rPr lang="en-US" sz="1100" kern="1200" baseline="-25000" dirty="0" smtClean="0"/>
            <a:t>2</a:t>
          </a:r>
          <a:r>
            <a:rPr lang="en-US" sz="1100" kern="1200" dirty="0" smtClean="0"/>
            <a:t> = vector of 1</a:t>
          </a:r>
          <a:r>
            <a:rPr lang="en-US" sz="1100" kern="1200" baseline="30000" dirty="0" smtClean="0"/>
            <a:t>st</a:t>
          </a:r>
          <a:r>
            <a:rPr lang="en-US" sz="1100" kern="1200" dirty="0" smtClean="0"/>
            <a:t> word… and finally </a:t>
          </a:r>
          <a:r>
            <a:rPr lang="en-US" sz="1100" kern="1200" dirty="0" err="1" smtClean="0"/>
            <a:t>y</a:t>
          </a:r>
          <a:r>
            <a:rPr lang="en-US" sz="1100" kern="1200" baseline="-25000" dirty="0" err="1" smtClean="0"/>
            <a:t>T</a:t>
          </a:r>
          <a:r>
            <a:rPr lang="en-US" sz="1100" kern="1200" baseline="-25000" dirty="0" smtClean="0"/>
            <a:t> </a:t>
          </a:r>
          <a:r>
            <a:rPr lang="en-US" sz="1100" kern="1200" dirty="0" smtClean="0"/>
            <a:t>= END</a:t>
          </a:r>
          <a:endParaRPr lang="en-US" sz="1100" kern="1200" dirty="0"/>
        </a:p>
      </dsp:txBody>
      <dsp:txXfrm rot="5400000">
        <a:off x="2631168" y="-799877"/>
        <a:ext cx="776308" cy="4366596"/>
      </dsp:txXfrm>
    </dsp:sp>
    <dsp:sp modelId="{111CF5D5-A105-4657-AB85-5B5DB158E155}">
      <dsp:nvSpPr>
        <dsp:cNvPr id="0" name=""/>
        <dsp:cNvSpPr/>
      </dsp:nvSpPr>
      <dsp:spPr>
        <a:xfrm rot="5400000">
          <a:off x="-179148" y="2167855"/>
          <a:ext cx="1194320" cy="83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TEST</a:t>
          </a:r>
          <a:endParaRPr lang="en-US" sz="2300" kern="1200" dirty="0"/>
        </a:p>
      </dsp:txBody>
      <dsp:txXfrm rot="5400000">
        <a:off x="-179148" y="2167855"/>
        <a:ext cx="1194320" cy="836024"/>
      </dsp:txXfrm>
    </dsp:sp>
    <dsp:sp modelId="{85FEF739-B801-4125-8776-5AC77C1E7FA3}">
      <dsp:nvSpPr>
        <dsp:cNvPr id="0" name=""/>
        <dsp:cNvSpPr/>
      </dsp:nvSpPr>
      <dsp:spPr>
        <a:xfrm rot="5400000">
          <a:off x="2631168" y="193562"/>
          <a:ext cx="776308" cy="436659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Give x</a:t>
          </a:r>
          <a:r>
            <a:rPr lang="en-US" sz="1100" kern="1200" baseline="-25000" dirty="0" smtClean="0"/>
            <a:t>1</a:t>
          </a:r>
          <a:r>
            <a:rPr lang="en-US" sz="1100" kern="1200" dirty="0" smtClean="0"/>
            <a:t>= START</a:t>
          </a:r>
          <a:endParaRPr lang="en-US" sz="1100" kern="1200" dirty="0"/>
        </a:p>
        <a:p>
          <a:pPr marL="57150" lvl="1" indent="-57150" algn="l" defTabSz="488950">
            <a:lnSpc>
              <a:spcPct val="90000"/>
            </a:lnSpc>
            <a:spcBef>
              <a:spcPct val="0"/>
            </a:spcBef>
            <a:spcAft>
              <a:spcPct val="15000"/>
            </a:spcAft>
            <a:buChar char="••"/>
          </a:pPr>
          <a:r>
            <a:rPr lang="en-US" sz="1100" kern="1200" dirty="0" smtClean="0"/>
            <a:t>Pick at each step </a:t>
          </a:r>
          <a:r>
            <a:rPr lang="en-US" sz="1100" kern="1200" dirty="0" err="1" smtClean="0"/>
            <a:t>argmax</a:t>
          </a:r>
          <a:r>
            <a:rPr lang="en-US" sz="1100" kern="1200" dirty="0" smtClean="0"/>
            <a:t> from distribution of words(beam size = 7)</a:t>
          </a:r>
          <a:endParaRPr lang="en-US" sz="1100" kern="1200" dirty="0"/>
        </a:p>
      </dsp:txBody>
      <dsp:txXfrm rot="5400000">
        <a:off x="2631168" y="193562"/>
        <a:ext cx="776308" cy="43665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A2B2A835-D6C1-404A-A359-5C2910E15811}" type="datetimeFigureOut">
              <a:rPr lang="en-US" smtClean="0"/>
              <a:pPr/>
              <a:t>2/25/2018</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7B7979E9-942C-C04F-8A53-D971FFB2D13E}" type="slidenum">
              <a:rPr lang="en-US" smtClean="0"/>
              <a:pPr/>
              <a:t>‹#›</a:t>
            </a:fld>
            <a:endParaRPr lang="en-US"/>
          </a:p>
        </p:txBody>
      </p:sp>
    </p:spTree>
    <p:extLst>
      <p:ext uri="{BB962C8B-B14F-4D97-AF65-F5344CB8AC3E}">
        <p14:creationId xmlns:p14="http://schemas.microsoft.com/office/powerpoint/2010/main" xmlns="" val="1583209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01490E92-8FD4-234D-89C0-7595B07D4E75}" type="datetimeFigureOut">
              <a:rPr lang="en-US" smtClean="0"/>
              <a:pPr/>
              <a:t>2/25/2018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873CCA1-929B-C34C-8D00-2618D2083E74}" type="slidenum">
              <a:rPr lang="en-US" smtClean="0"/>
              <a:pPr/>
              <a:t>‹#›</a:t>
            </a:fld>
            <a:endParaRPr lang="en-US"/>
          </a:p>
        </p:txBody>
      </p:sp>
    </p:spTree>
    <p:extLst>
      <p:ext uri="{BB962C8B-B14F-4D97-AF65-F5344CB8AC3E}">
        <p14:creationId xmlns:p14="http://schemas.microsoft.com/office/powerpoint/2010/main" xmlns="" val="157596139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nUUqwaxLnW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Overfitting"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quora.com/How-is-a-convolutional-neural-network-able-to-learn-invariant-features" TargetMode="External"/><Relationship Id="rId5" Type="http://schemas.openxmlformats.org/officeDocument/2006/relationships/hyperlink" Target="https://github.com/rasbt/python-machine-learning-book/blob/master/faq/difference-deep-and-normal-learning.md" TargetMode="External"/><Relationship Id="rId4" Type="http://schemas.openxmlformats.org/officeDocument/2006/relationships/hyperlink" Target="http://cs231n.github.io/convolutional-network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731520" y="4620578"/>
            <a:ext cx="5852160" cy="3780630"/>
          </a:xfrm>
          <a:prstGeom prst="rect">
            <a:avLst/>
          </a:prstGeom>
          <a:noFill/>
          <a:ln>
            <a:noFill/>
          </a:ln>
        </p:spPr>
        <p:txBody>
          <a:bodyPr lIns="96645" tIns="96645" rIns="96645" bIns="96645" anchor="ctr" anchorCtr="0">
            <a:noAutofit/>
          </a:bodyPr>
          <a:lstStyle/>
          <a:p>
            <a:endParaRPr lang="en" sz="1300" dirty="0">
              <a:solidFill>
                <a:schemeClr val="dk1"/>
              </a:solidFill>
              <a:latin typeface="Calibri"/>
              <a:ea typeface="Calibri"/>
              <a:cs typeface="Calibri"/>
              <a:sym typeface="Calibri"/>
            </a:endParaRPr>
          </a:p>
        </p:txBody>
      </p:sp>
      <p:sp>
        <p:nvSpPr>
          <p:cNvPr id="132" name="Shape 132"/>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188048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Good link to understand</a:t>
            </a:r>
            <a:r>
              <a:rPr lang="en-US" baseline="0" dirty="0" smtClean="0"/>
              <a:t> the MRF application in language :https://ermongroup.github.io/cs228-notes/representation/undirected/</a:t>
            </a:r>
          </a:p>
          <a:p>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received input</a:t>
            </a:r>
            <a:r>
              <a:rPr lang="en-US" baseline="0" dirty="0" smtClean="0"/>
              <a:t> from a CNN which works on the given image. This CNN returns 4096-dimenions. We multiply this with the weight matrix which gives </a:t>
            </a:r>
            <a:r>
              <a:rPr lang="en-US" b="0" baseline="0" dirty="0" smtClean="0"/>
              <a:t>us</a:t>
            </a:r>
            <a:r>
              <a:rPr lang="en-US" b="1" baseline="0" dirty="0" smtClean="0"/>
              <a:t> image context vector </a:t>
            </a:r>
            <a:r>
              <a:rPr lang="en-US" b="1" baseline="0" dirty="0" err="1" smtClean="0"/>
              <a:t>bv</a:t>
            </a:r>
            <a:r>
              <a:rPr lang="en-US" b="1" baseline="0" dirty="0" smtClean="0"/>
              <a:t>. </a:t>
            </a:r>
            <a:r>
              <a:rPr lang="en-US" b="0" baseline="0" dirty="0" smtClean="0"/>
              <a:t>//This is given only at t = 1 ( as compared to at all time steps)</a:t>
            </a:r>
          </a:p>
          <a:p>
            <a:r>
              <a:rPr lang="en-US" b="0" baseline="0" dirty="0" smtClean="0"/>
              <a:t>Then the hidden layers are computed </a:t>
            </a:r>
          </a:p>
          <a:p>
            <a:r>
              <a:rPr lang="en-US" b="0" baseline="0" dirty="0" smtClean="0"/>
              <a:t>The output layer holds </a:t>
            </a:r>
            <a:r>
              <a:rPr lang="en-US" b="0" baseline="0" dirty="0" err="1" smtClean="0"/>
              <a:t>unormalized</a:t>
            </a:r>
            <a:r>
              <a:rPr lang="en-US" b="0" baseline="0" dirty="0" smtClean="0"/>
              <a:t> log probabilities of the  is given out using </a:t>
            </a:r>
            <a:r>
              <a:rPr lang="en-US" b="0" baseline="0" dirty="0" err="1" smtClean="0"/>
              <a:t>softmax</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What we do : </a:t>
            </a:r>
            <a:r>
              <a:rPr lang="en-US" b="0" dirty="0" smtClean="0"/>
              <a:t>We</a:t>
            </a:r>
            <a:r>
              <a:rPr lang="en-US" b="0" baseline="0" dirty="0" smtClean="0"/>
              <a:t> retrieve items in one modality given a query from the other by sorting based on the image-sentence score </a:t>
            </a:r>
            <a:r>
              <a:rPr lang="en-US" b="0" baseline="0" dirty="0" err="1" smtClean="0"/>
              <a:t>Skl</a:t>
            </a:r>
            <a:r>
              <a:rPr lang="en-US" b="0" baseline="0" dirty="0" smtClean="0"/>
              <a:t>. </a:t>
            </a:r>
          </a:p>
          <a:p>
            <a:endParaRPr lang="en-US" b="0" baseline="0" dirty="0" smtClean="0"/>
          </a:p>
          <a:p>
            <a:r>
              <a:rPr lang="en-US" b="0" baseline="0" dirty="0" smtClean="0"/>
              <a:t>--same loss, but over only image representation</a:t>
            </a:r>
          </a:p>
          <a:p>
            <a:r>
              <a:rPr lang="en-US" b="0" baseline="0" dirty="0" smtClean="0"/>
              <a:t>--LSTM </a:t>
            </a:r>
            <a:endParaRPr lang="en-US" b="1" dirty="0" smtClean="0"/>
          </a:p>
          <a:p>
            <a:r>
              <a:rPr lang="en-US" b="1" dirty="0" smtClean="0"/>
              <a:t>--</a:t>
            </a:r>
            <a:r>
              <a:rPr lang="en-US" b="1" baseline="0" dirty="0" smtClean="0"/>
              <a:t> </a:t>
            </a:r>
            <a:r>
              <a:rPr lang="en-US" b="0" baseline="0" dirty="0" smtClean="0"/>
              <a:t>more powerful CNN</a:t>
            </a:r>
          </a:p>
          <a:p>
            <a:r>
              <a:rPr lang="en-US" b="0" baseline="0" dirty="0" smtClean="0"/>
              <a:t>Our implementation of </a:t>
            </a:r>
            <a:r>
              <a:rPr lang="en-US" b="0" baseline="0" dirty="0" err="1" smtClean="0"/>
              <a:t>Kaparthy</a:t>
            </a:r>
            <a:r>
              <a:rPr lang="en-US" b="0" baseline="0" dirty="0" smtClean="0"/>
              <a:t> *</a:t>
            </a:r>
            <a:r>
              <a:rPr lang="en-US" b="0" baseline="0" dirty="0" err="1" smtClean="0"/>
              <a:t>DeFrag</a:t>
            </a:r>
            <a:endParaRPr lang="en-US" b="0" baseline="0" dirty="0" smtClean="0"/>
          </a:p>
          <a:p>
            <a:r>
              <a:rPr lang="en-US" b="0" baseline="0" dirty="0" smtClean="0"/>
              <a:t>Removed BRNN and used Dependency Tree</a:t>
            </a:r>
          </a:p>
          <a:p>
            <a:r>
              <a:rPr lang="en-US" b="0" baseline="0" dirty="0" smtClean="0"/>
              <a:t>BRNN outperforms dependency tree relations : our method used raw words directly and does not rely on extracting dependency tree</a:t>
            </a:r>
          </a:p>
          <a:p>
            <a:endParaRPr lang="en-US" b="1" dirty="0" smtClean="0"/>
          </a:p>
          <a:p>
            <a:r>
              <a:rPr lang="en-US" b="1" dirty="0" smtClean="0"/>
              <a:t>Qualitative</a:t>
            </a:r>
            <a:r>
              <a:rPr lang="en-US" baseline="0" dirty="0" smtClean="0"/>
              <a:t>:  Model discovers the correspondences even for small objects such as the accordion</a:t>
            </a:r>
          </a:p>
          <a:p>
            <a:endParaRPr lang="en-US" baseline="0" dirty="0" smtClean="0"/>
          </a:p>
          <a:p>
            <a:r>
              <a:rPr lang="en-US" b="1" baseline="0" dirty="0" smtClean="0"/>
              <a:t>Good feature : </a:t>
            </a:r>
            <a:r>
              <a:rPr lang="en-US" b="0" baseline="0" dirty="0" smtClean="0"/>
              <a:t>learned regions and word vector magnitudes – discriminative words and objects have higher magnitude embedding vectors</a:t>
            </a:r>
            <a:endParaRPr lang="en-US" b="1"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More</a:t>
            </a:r>
            <a:r>
              <a:rPr lang="en-US" baseline="0" dirty="0" smtClean="0"/>
              <a:t> powerful CNN uses batch normalization in the CNN (uses end to end model – with LSTM)</a:t>
            </a:r>
          </a:p>
          <a:p>
            <a:r>
              <a:rPr lang="en-US" sz="900" b="0" i="0" kern="1200" dirty="0" smtClean="0">
                <a:solidFill>
                  <a:schemeClr val="tx1"/>
                </a:solidFill>
                <a:latin typeface="+mn-lt"/>
                <a:ea typeface="+mn-ea"/>
                <a:cs typeface="+mn-cs"/>
              </a:rPr>
              <a:t>To increase the stability of a neural network, batch normalization normalizes the output of a previous activation layer by subtracting the batch mean and dividing by the batch standard deviation.</a:t>
            </a:r>
            <a:endParaRPr lang="en-US" baseline="0" dirty="0" smtClean="0"/>
          </a:p>
          <a:p>
            <a:endParaRPr lang="en-US" baseline="0" dirty="0" smtClean="0"/>
          </a:p>
          <a:p>
            <a:r>
              <a:rPr lang="en-US" sz="900" b="0" i="0" kern="1200" dirty="0" smtClean="0">
                <a:solidFill>
                  <a:schemeClr val="tx1"/>
                </a:solidFill>
                <a:latin typeface="+mn-lt"/>
                <a:ea typeface="+mn-ea"/>
                <a:cs typeface="+mn-cs"/>
              </a:rPr>
              <a:t>Batch normalization reduces the amount by what the hidden unit values shift around (covariance shift). To explain covariance shift, let’s have a deep network on cat detection. We train our data on only black cats’ images. So, if we now try to apply this network to data with colored cats, it is obvious; we’re not going to do well. The training set and the prediction set are both cats’ images but they differ a little bit. In other words, if an algorithm learned some X to Y mapping, and if the distribution of X changes, then we might need to retrain the learning algorithm by trying to align the distribution of X with the distribution of Y. ( Deeplearning.ai: Why Does Batch Norm Work? (</a:t>
            </a:r>
            <a:r>
              <a:rPr lang="en-US" sz="900" b="0" i="0" u="none" strike="noStrike" kern="1200" dirty="0" smtClean="0">
                <a:solidFill>
                  <a:schemeClr val="tx1"/>
                </a:solidFill>
                <a:latin typeface="+mn-lt"/>
                <a:ea typeface="+mn-ea"/>
                <a:cs typeface="+mn-cs"/>
                <a:hlinkClick r:id="rId3"/>
              </a:rPr>
              <a:t>C2W3L06</a:t>
            </a:r>
            <a:r>
              <a:rPr lang="en-US" sz="900" b="0" i="0" kern="1200" dirty="0" smtClean="0">
                <a:solidFill>
                  <a:schemeClr val="tx1"/>
                </a:solidFill>
                <a:latin typeface="+mn-lt"/>
                <a:ea typeface="+mn-ea"/>
                <a:cs typeface="+mn-cs"/>
              </a:rPr>
              <a:t>))</a:t>
            </a:r>
          </a:p>
          <a:p>
            <a:r>
              <a:rPr lang="en-US" sz="900" b="0" i="0" kern="1200" dirty="0" smtClean="0">
                <a:solidFill>
                  <a:schemeClr val="tx1"/>
                </a:solidFill>
                <a:latin typeface="+mn-lt"/>
                <a:ea typeface="+mn-ea"/>
                <a:cs typeface="+mn-cs"/>
              </a:rPr>
              <a:t>Also, batch normalization allows each layer of a network to learn by itself a little bit more independently of other layers.</a:t>
            </a:r>
          </a:p>
          <a:p>
            <a:r>
              <a:rPr lang="en-US" dirty="0" smtClean="0"/>
              <a:t/>
            </a:r>
            <a:br>
              <a:rPr lang="en-US" dirty="0" smtClean="0"/>
            </a:br>
            <a:endParaRPr lang="en-US" baseline="0" dirty="0" smtClean="0"/>
          </a:p>
          <a:p>
            <a:r>
              <a:rPr lang="en-US" dirty="0" smtClean="0"/>
              <a:t>https://machinelearningmastery.com/gradient-descent-for-machine-learning/</a:t>
            </a:r>
          </a:p>
          <a:p>
            <a:endParaRPr lang="en-US" dirty="0" smtClean="0"/>
          </a:p>
        </p:txBody>
      </p:sp>
      <p:sp>
        <p:nvSpPr>
          <p:cNvPr id="4" name="Slide Number Placeholder 3"/>
          <p:cNvSpPr>
            <a:spLocks noGrp="1"/>
          </p:cNvSpPr>
          <p:nvPr>
            <p:ph type="sldNum" sz="quarter" idx="10"/>
          </p:nvPr>
        </p:nvSpPr>
        <p:spPr/>
        <p:txBody>
          <a:bodyPr/>
          <a:lstStyle/>
          <a:p>
            <a:fld id="{3873CCA1-929B-C34C-8D00-2618D2083E74}"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Checking the ability</a:t>
            </a:r>
            <a:r>
              <a:rPr lang="en-US" baseline="0" dirty="0" smtClean="0"/>
              <a:t> of the multimodal RNN</a:t>
            </a:r>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BLEU</a:t>
            </a:r>
            <a:r>
              <a:rPr lang="en-US" baseline="0" dirty="0" smtClean="0"/>
              <a:t> – Bidirectional Evaluation understanding </a:t>
            </a:r>
          </a:p>
          <a:p>
            <a:pPr marL="228600" indent="-228600">
              <a:buAutoNum type="arabicPeriod"/>
            </a:pPr>
            <a:r>
              <a:rPr lang="en-US" baseline="0" dirty="0" smtClean="0"/>
              <a:t>Numerical translation for closeness metric </a:t>
            </a:r>
          </a:p>
          <a:p>
            <a:pPr marL="228600" indent="-228600">
              <a:buAutoNum type="arabicPeriod"/>
            </a:pPr>
            <a:r>
              <a:rPr lang="en-US" baseline="0" dirty="0" smtClean="0"/>
              <a:t>Corpus of human reference translations </a:t>
            </a:r>
          </a:p>
          <a:p>
            <a:pPr marL="228600" indent="-228600">
              <a:buNone/>
            </a:pPr>
            <a:r>
              <a:rPr lang="en-US" baseline="0" dirty="0" smtClean="0"/>
              <a:t>These two things are required by the BLEU score</a:t>
            </a:r>
          </a:p>
          <a:p>
            <a:pPr marL="228600" indent="-228600">
              <a:buNone/>
            </a:pPr>
            <a:r>
              <a:rPr lang="en-US" baseline="0" dirty="0" smtClean="0"/>
              <a:t>Uses n-grams – n words from sentence mapped with n-words in generated sentence</a:t>
            </a:r>
          </a:p>
          <a:p>
            <a:pPr marL="228600" indent="-228600">
              <a:buNone/>
            </a:pPr>
            <a:endParaRPr lang="en-US" baseline="0" dirty="0" smtClean="0"/>
          </a:p>
          <a:p>
            <a:pPr marL="228600" indent="-228600">
              <a:buNone/>
            </a:pPr>
            <a:r>
              <a:rPr lang="en-US" baseline="0" dirty="0" smtClean="0"/>
              <a:t>METEOR- Metric for evaluation of translation with explicit ordering </a:t>
            </a:r>
          </a:p>
          <a:p>
            <a:pPr marL="228600" indent="-228600">
              <a:buNone/>
            </a:pPr>
            <a:r>
              <a:rPr lang="en-US" baseline="0" dirty="0" smtClean="0"/>
              <a:t>-based on harmonic mean for unigram precision and recall</a:t>
            </a:r>
          </a:p>
          <a:p>
            <a:pPr marL="228600" indent="-228600">
              <a:buNone/>
            </a:pPr>
            <a:endParaRPr lang="en-US" baseline="0" dirty="0" smtClean="0"/>
          </a:p>
          <a:p>
            <a:pPr marL="228600" indent="-228600">
              <a:buNone/>
            </a:pPr>
            <a:r>
              <a:rPr lang="en-US" baseline="0" dirty="0" smtClean="0"/>
              <a:t>CIDER- Consensus based image description evaluation – uses triplet human annotation</a:t>
            </a:r>
            <a:endParaRPr lang="en-US" dirty="0" smtClean="0"/>
          </a:p>
          <a:p>
            <a:endParaRPr lang="en-US" dirty="0" smtClean="0"/>
          </a:p>
          <a:p>
            <a:r>
              <a:rPr lang="en-US" dirty="0" smtClean="0"/>
              <a:t>Checking the ability</a:t>
            </a:r>
            <a:r>
              <a:rPr lang="en-US" baseline="0" dirty="0" smtClean="0"/>
              <a:t> of the multimodal RNN</a:t>
            </a:r>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Optimizations</a:t>
            </a:r>
            <a:r>
              <a:rPr lang="en-US" baseline="0" dirty="0" smtClean="0"/>
              <a:t> :</a:t>
            </a:r>
          </a:p>
          <a:p>
            <a:r>
              <a:rPr lang="en-US" baseline="0" dirty="0" smtClean="0"/>
              <a:t>SGD – mini batches of 100 // performs updates for 100 training examples at a time</a:t>
            </a:r>
          </a:p>
          <a:p>
            <a:r>
              <a:rPr lang="en-US" baseline="0" dirty="0" smtClean="0"/>
              <a:t>Momentum – 0.9 (</a:t>
            </a:r>
            <a:r>
              <a:rPr lang="en-US" baseline="0" dirty="0" err="1" smtClean="0"/>
              <a:t>hyperparameter</a:t>
            </a:r>
            <a:r>
              <a:rPr lang="en-US" baseline="0" dirty="0" smtClean="0"/>
              <a:t>) – helps accelerate gradient descent vectors in the right direction and helps SGDs to converge faster </a:t>
            </a:r>
          </a:p>
          <a:p>
            <a:r>
              <a:rPr lang="en-US" baseline="0" dirty="0" smtClean="0"/>
              <a:t>Dropout regularization – learning less to learn </a:t>
            </a:r>
            <a:r>
              <a:rPr lang="en-US" baseline="0" dirty="0" err="1" smtClean="0"/>
              <a:t>better.Prevents</a:t>
            </a:r>
            <a:r>
              <a:rPr lang="en-US" baseline="0" dirty="0" smtClean="0"/>
              <a:t> </a:t>
            </a:r>
            <a:r>
              <a:rPr lang="en-US" baseline="0" dirty="0" err="1" smtClean="0"/>
              <a:t>overfitting</a:t>
            </a:r>
            <a:r>
              <a:rPr lang="en-US" baseline="0" dirty="0" smtClean="0"/>
              <a:t>. )reduces the interdependent learning amongst neurons</a:t>
            </a:r>
          </a:p>
          <a:p>
            <a:r>
              <a:rPr lang="en-US" baseline="0" dirty="0" err="1" smtClean="0"/>
              <a:t>RMSProp</a:t>
            </a:r>
            <a:r>
              <a:rPr lang="en-US" baseline="0" dirty="0" smtClean="0"/>
              <a:t> – Gradient descent optimization algorithm (</a:t>
            </a:r>
            <a:r>
              <a:rPr lang="en-US" baseline="0" dirty="0" err="1" smtClean="0"/>
              <a:t>Adadelta</a:t>
            </a:r>
            <a:r>
              <a:rPr lang="en-US" baseline="0" dirty="0" smtClean="0"/>
              <a:t>, </a:t>
            </a:r>
            <a:r>
              <a:rPr lang="en-US" baseline="0" dirty="0" err="1" smtClean="0"/>
              <a:t>Adagrad</a:t>
            </a:r>
            <a:r>
              <a:rPr lang="en-US" baseline="0" dirty="0" smtClean="0"/>
              <a:t>)</a:t>
            </a:r>
          </a:p>
          <a:p>
            <a:r>
              <a:rPr lang="en-US" baseline="0" dirty="0" smtClean="0"/>
              <a:t>Gradient clipping – between 2 values(at 10). Prevents blowing up of values. Prevents a batch (like mini-SGD) from spoiling your previous calculations</a:t>
            </a:r>
          </a:p>
          <a:p>
            <a:endParaRPr lang="en-US" baseline="0" dirty="0" smtClean="0"/>
          </a:p>
          <a:p>
            <a:r>
              <a:rPr lang="en-US" baseline="0" dirty="0" smtClean="0"/>
              <a:t>Learning rate - </a:t>
            </a:r>
            <a:r>
              <a:rPr lang="en-US" baseline="0" dirty="0" err="1" smtClean="0"/>
              <a:t>howquickly</a:t>
            </a:r>
            <a:r>
              <a:rPr lang="en-US" baseline="0" dirty="0" smtClean="0"/>
              <a:t> the network abandons old beliefs for new ones. </a:t>
            </a:r>
            <a:r>
              <a:rPr lang="en-US" baseline="0" dirty="0" err="1" smtClean="0"/>
              <a:t>Deteremines</a:t>
            </a:r>
            <a:r>
              <a:rPr lang="en-US" baseline="0" dirty="0" smtClean="0"/>
              <a:t> the steps you take and helps in avoid changes </a:t>
            </a:r>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More expressive –</a:t>
            </a:r>
            <a:r>
              <a:rPr lang="en-US" baseline="0" dirty="0" smtClean="0"/>
              <a:t> multiplicative RNNs / LSTM for passing it in a better way</a:t>
            </a:r>
          </a:p>
          <a:p>
            <a:r>
              <a:rPr lang="en-US" baseline="0" dirty="0" smtClean="0"/>
              <a:t>http://www.cs.utoronto.ca/~ilya/pubs/2011/LANG-RNN.pdf - multiplicative RNN</a:t>
            </a:r>
          </a:p>
        </p:txBody>
      </p:sp>
      <p:sp>
        <p:nvSpPr>
          <p:cNvPr id="4" name="Slide Number Placeholder 3"/>
          <p:cNvSpPr>
            <a:spLocks noGrp="1"/>
          </p:cNvSpPr>
          <p:nvPr>
            <p:ph type="sldNum" sz="quarter" idx="10"/>
          </p:nvPr>
        </p:nvSpPr>
        <p:spPr/>
        <p:txBody>
          <a:bodyPr/>
          <a:lstStyle/>
          <a:p>
            <a:fld id="{3873CCA1-929B-C34C-8D00-2618D2083E74}"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LSTM</a:t>
            </a:r>
            <a:r>
              <a:rPr lang="en-US" baseline="0" dirty="0" smtClean="0"/>
              <a:t> instead of BRNN, may improve performance. </a:t>
            </a:r>
          </a:p>
          <a:p>
            <a:r>
              <a:rPr lang="en-US" dirty="0" smtClean="0"/>
              <a:t>Train on </a:t>
            </a:r>
            <a:r>
              <a:rPr lang="en-US" dirty="0" err="1" smtClean="0"/>
              <a:t>AlexNet</a:t>
            </a:r>
            <a:r>
              <a:rPr lang="en-US" baseline="0" dirty="0" smtClean="0"/>
              <a:t> and </a:t>
            </a:r>
            <a:r>
              <a:rPr lang="en-US" baseline="0" dirty="0" err="1" smtClean="0"/>
              <a:t>VGGNet</a:t>
            </a:r>
            <a:r>
              <a:rPr lang="en-US" baseline="0" dirty="0" smtClean="0"/>
              <a:t> for generating full image descriptions. </a:t>
            </a:r>
            <a:r>
              <a:rPr lang="en-US" dirty="0" smtClean="0"/>
              <a:t>More</a:t>
            </a:r>
            <a:r>
              <a:rPr lang="en-US" baseline="0" dirty="0" smtClean="0"/>
              <a:t> powerful CNN uses batch normalization in the CNN (uses end to end model – with LSTM)</a:t>
            </a:r>
            <a:endParaRPr lang="en-US" dirty="0" smtClean="0"/>
          </a:p>
          <a:p>
            <a:r>
              <a:rPr lang="en-US" dirty="0" smtClean="0"/>
              <a:t>BRNNs instead of dependency tree to model for word representations, simplifying objective function)</a:t>
            </a:r>
          </a:p>
          <a:p>
            <a:r>
              <a:rPr lang="en-US" dirty="0" smtClean="0"/>
              <a:t>Usage of</a:t>
            </a:r>
            <a:r>
              <a:rPr lang="en-US" baseline="0" dirty="0" smtClean="0"/>
              <a:t> which word embedding matrix is not mentioned </a:t>
            </a:r>
            <a:endParaRPr lang="en-US" dirty="0" smtClean="0"/>
          </a:p>
          <a:p>
            <a:endParaRPr lang="en-US" dirty="0" smtClean="0"/>
          </a:p>
          <a:p>
            <a:r>
              <a:rPr lang="en-US" dirty="0" smtClean="0"/>
              <a:t>Learns to modulate the</a:t>
            </a:r>
            <a:r>
              <a:rPr lang="en-US" baseline="0" dirty="0" smtClean="0"/>
              <a:t> importance of the words and regions by scaling their corresponding magnitude of their vectors. </a:t>
            </a:r>
          </a:p>
          <a:p>
            <a:r>
              <a:rPr lang="en-US" baseline="0" dirty="0" smtClean="0"/>
              <a:t>Therefore </a:t>
            </a:r>
            <a:r>
              <a:rPr lang="en-US" baseline="0" dirty="0" err="1" smtClean="0"/>
              <a:t>discrimunative</a:t>
            </a:r>
            <a:r>
              <a:rPr lang="en-US" baseline="0" dirty="0" smtClean="0"/>
              <a:t> words have higher </a:t>
            </a:r>
            <a:r>
              <a:rPr lang="en-US" baseline="0" dirty="0" err="1" smtClean="0"/>
              <a:t>magintude</a:t>
            </a:r>
            <a:r>
              <a:rPr lang="en-US" baseline="0" dirty="0" smtClean="0"/>
              <a:t> in the embedding space which translates to a higher influence on the </a:t>
            </a:r>
            <a:r>
              <a:rPr lang="en-US" baseline="0" dirty="0" err="1" smtClean="0"/>
              <a:t>the</a:t>
            </a:r>
            <a:r>
              <a:rPr lang="en-US" baseline="0" dirty="0" smtClean="0"/>
              <a:t> final image-sentence scores due to inner product</a:t>
            </a:r>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Dense image</a:t>
            </a:r>
            <a:r>
              <a:rPr lang="en-US" baseline="0" dirty="0" smtClean="0"/>
              <a:t> annotation – holistic scene understanding – scene type</a:t>
            </a:r>
            <a:r>
              <a:rPr lang="en-US" baseline="0" dirty="0" smtClean="0"/>
              <a:t>, objects </a:t>
            </a:r>
            <a:r>
              <a:rPr lang="en-US" baseline="0" dirty="0" smtClean="0"/>
              <a:t>and their spatial support BUT focusing on fixed set of categories</a:t>
            </a:r>
          </a:p>
          <a:p>
            <a:r>
              <a:rPr lang="en-US" baseline="0" dirty="0" smtClean="0"/>
              <a:t>Generating descriptions – log-bilinear model, fixed context window, retrieval problem </a:t>
            </a:r>
          </a:p>
          <a:p>
            <a:r>
              <a:rPr lang="en-US" baseline="0" dirty="0" smtClean="0"/>
              <a:t>Grounding natural </a:t>
            </a:r>
            <a:r>
              <a:rPr lang="en-US" baseline="0" dirty="0" smtClean="0"/>
              <a:t>language </a:t>
            </a:r>
            <a:r>
              <a:rPr lang="en-US" baseline="0" dirty="0" smtClean="0"/>
              <a:t>– words &amp; images through a semantic embedding</a:t>
            </a:r>
          </a:p>
          <a:p>
            <a:r>
              <a:rPr lang="en-US" baseline="0" dirty="0" smtClean="0"/>
              <a:t>Neural </a:t>
            </a:r>
            <a:r>
              <a:rPr lang="en-US" baseline="0" dirty="0" smtClean="0"/>
              <a:t>network </a:t>
            </a:r>
            <a:r>
              <a:rPr lang="en-US" baseline="0" dirty="0" smtClean="0"/>
              <a:t>– </a:t>
            </a:r>
            <a:r>
              <a:rPr lang="en-US" baseline="0" dirty="0" err="1" smtClean="0"/>
              <a:t>pretrained</a:t>
            </a:r>
            <a:r>
              <a:rPr lang="en-US" baseline="0" dirty="0" smtClean="0"/>
              <a:t> word vectors</a:t>
            </a:r>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Artifical</a:t>
            </a:r>
            <a:r>
              <a:rPr lang="en-US" dirty="0" smtClean="0"/>
              <a:t> Neural</a:t>
            </a:r>
            <a:r>
              <a:rPr lang="en-US" baseline="0" dirty="0" smtClean="0"/>
              <a:t> Networks : </a:t>
            </a:r>
            <a:r>
              <a:rPr lang="en-US" sz="1000" dirty="0" smtClean="0"/>
              <a:t>associated </a:t>
            </a:r>
            <a:r>
              <a:rPr lang="en-US" sz="1000" b="1" dirty="0" smtClean="0"/>
              <a:t>weight</a:t>
            </a:r>
            <a:r>
              <a:rPr lang="en-US" sz="1000" dirty="0" smtClean="0"/>
              <a:t> (w), which is assigned on the basis of its relative importance to other inputs.</a:t>
            </a:r>
          </a:p>
          <a:p>
            <a:r>
              <a:rPr lang="en-US" sz="1000" dirty="0" smtClean="0"/>
              <a:t>The function </a:t>
            </a:r>
            <a:r>
              <a:rPr lang="en-US" sz="1000" b="1" i="1" dirty="0" smtClean="0"/>
              <a:t>f </a:t>
            </a:r>
            <a:r>
              <a:rPr lang="en-US" sz="1000" dirty="0" smtClean="0"/>
              <a:t>is non-linear and is called the </a:t>
            </a:r>
            <a:r>
              <a:rPr lang="en-US" sz="1000" b="1" dirty="0" smtClean="0"/>
              <a:t>Activation Function</a:t>
            </a:r>
            <a:r>
              <a:rPr lang="en-US" sz="1000" dirty="0" smtClean="0"/>
              <a:t>. The purpose of the activation function is to introduce non-linearity into the output of a neuron. This is important because most real world data is non linear and we want neurons to </a:t>
            </a:r>
            <a:r>
              <a:rPr lang="en-US" sz="1000" i="1" dirty="0" smtClean="0"/>
              <a:t>learn </a:t>
            </a:r>
            <a:r>
              <a:rPr lang="en-US" sz="1000" dirty="0" smtClean="0"/>
              <a:t>these</a:t>
            </a:r>
            <a:r>
              <a:rPr lang="en-US" sz="1000" i="1" dirty="0" smtClean="0"/>
              <a:t> </a:t>
            </a:r>
            <a:r>
              <a:rPr lang="en-US" sz="1000" dirty="0" smtClean="0"/>
              <a:t>non linear representations.</a:t>
            </a:r>
          </a:p>
          <a:p>
            <a:endParaRPr lang="en-US" sz="1000" dirty="0" smtClean="0"/>
          </a:p>
          <a:p>
            <a:r>
              <a:rPr lang="en-US" sz="1000" dirty="0" smtClean="0"/>
              <a:t>Bias</a:t>
            </a:r>
            <a:r>
              <a:rPr lang="en-US" sz="1000" dirty="0" smtClean="0"/>
              <a:t>: </a:t>
            </a:r>
          </a:p>
          <a:p>
            <a:r>
              <a:rPr lang="en-US" sz="1000" dirty="0" smtClean="0"/>
              <a:t>https://www.quora.com/What-is-bias-in-artificial-neural-network</a:t>
            </a:r>
          </a:p>
          <a:p>
            <a:r>
              <a:rPr lang="en-US" sz="1000" dirty="0" smtClean="0"/>
              <a:t>https://stackoverflow.com/questions/2480650/role-of-bias-in-neural-networks</a:t>
            </a:r>
          </a:p>
          <a:p>
            <a:endParaRPr lang="en-US" sz="1000" dirty="0" smtClean="0"/>
          </a:p>
        </p:txBody>
      </p:sp>
      <p:sp>
        <p:nvSpPr>
          <p:cNvPr id="4" name="Slide Number Placeholder 3"/>
          <p:cNvSpPr>
            <a:spLocks noGrp="1"/>
          </p:cNvSpPr>
          <p:nvPr>
            <p:ph type="sldNum" sz="quarter" idx="10"/>
          </p:nvPr>
        </p:nvSpPr>
        <p:spPr/>
        <p:txBody>
          <a:bodyPr/>
          <a:lstStyle/>
          <a:p>
            <a:fld id="{3873CCA1-929B-C34C-8D00-2618D2083E7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LeNet</a:t>
            </a:r>
            <a:r>
              <a:rPr lang="en-US" dirty="0" smtClean="0"/>
              <a:t> : very first </a:t>
            </a:r>
            <a:r>
              <a:rPr lang="en-US" dirty="0" err="1" smtClean="0"/>
              <a:t>convolutional</a:t>
            </a:r>
            <a:r>
              <a:rPr lang="en-US" baseline="0" dirty="0" smtClean="0"/>
              <a:t> neural networks – initially  used for character recognition tasks </a:t>
            </a:r>
            <a:endParaRPr lang="en-US" dirty="0" smtClean="0"/>
          </a:p>
          <a:p>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Advantages of pooling:</a:t>
            </a:r>
            <a:endParaRPr lang="en-US" baseline="0" dirty="0" smtClean="0"/>
          </a:p>
          <a:p>
            <a:r>
              <a:rPr lang="en-US" sz="900" b="0" i="0" kern="1200" dirty="0" smtClean="0">
                <a:solidFill>
                  <a:schemeClr val="tx1"/>
                </a:solidFill>
                <a:latin typeface="+mn-lt"/>
                <a:ea typeface="+mn-ea"/>
                <a:cs typeface="+mn-cs"/>
              </a:rPr>
              <a:t>-makes the input representations (feature dimension) smaller and more manageable</a:t>
            </a:r>
          </a:p>
          <a:p>
            <a:r>
              <a:rPr lang="en-US" sz="900" b="0" i="0" kern="1200" dirty="0" smtClean="0">
                <a:solidFill>
                  <a:schemeClr val="tx1"/>
                </a:solidFill>
                <a:latin typeface="+mn-lt"/>
                <a:ea typeface="+mn-ea"/>
                <a:cs typeface="+mn-cs"/>
              </a:rPr>
              <a:t>-reduces the number of parameters and computations in the network, therefore, controlling </a:t>
            </a:r>
            <a:r>
              <a:rPr lang="en-US" sz="900" b="0" i="0" u="none" strike="noStrike" kern="1200" dirty="0" err="1" smtClean="0">
                <a:solidFill>
                  <a:schemeClr val="tx1"/>
                </a:solidFill>
                <a:latin typeface="+mn-lt"/>
                <a:ea typeface="+mn-ea"/>
                <a:cs typeface="+mn-cs"/>
                <a:hlinkClick r:id="rId3"/>
              </a:rPr>
              <a:t>overfitting</a:t>
            </a:r>
            <a:r>
              <a:rPr lang="en-US" sz="900" b="0" i="0" kern="1200" dirty="0" smtClean="0">
                <a:solidFill>
                  <a:schemeClr val="tx1"/>
                </a:solidFill>
                <a:latin typeface="+mn-lt"/>
                <a:ea typeface="+mn-ea"/>
                <a:cs typeface="+mn-cs"/>
              </a:rPr>
              <a:t> [</a:t>
            </a:r>
            <a:r>
              <a:rPr lang="en-US" sz="900" b="0" i="0" u="none" strike="noStrike" kern="1200" dirty="0" smtClean="0">
                <a:solidFill>
                  <a:schemeClr val="tx1"/>
                </a:solidFill>
                <a:latin typeface="+mn-lt"/>
                <a:ea typeface="+mn-ea"/>
                <a:cs typeface="+mn-cs"/>
                <a:hlinkClick r:id="rId4"/>
              </a:rPr>
              <a:t>4</a:t>
            </a:r>
            <a:r>
              <a:rPr lang="en-US" sz="900" b="0" i="0" kern="1200" dirty="0" smtClean="0">
                <a:solidFill>
                  <a:schemeClr val="tx1"/>
                </a:solidFill>
                <a:latin typeface="+mn-lt"/>
                <a:ea typeface="+mn-ea"/>
                <a:cs typeface="+mn-cs"/>
              </a:rPr>
              <a:t>]</a:t>
            </a:r>
          </a:p>
          <a:p>
            <a:r>
              <a:rPr lang="en-US" sz="900" b="0" i="0" kern="1200" dirty="0" smtClean="0">
                <a:solidFill>
                  <a:schemeClr val="tx1"/>
                </a:solidFill>
                <a:latin typeface="+mn-lt"/>
                <a:ea typeface="+mn-ea"/>
                <a:cs typeface="+mn-cs"/>
              </a:rPr>
              <a:t>-makes the network invariant to small transformations, distortions and translations in the input image (a small distortion in input will not change the output of Pooling – since we take the maximum / average value in a local neighborhood).</a:t>
            </a:r>
          </a:p>
          <a:p>
            <a:r>
              <a:rPr lang="en-US" sz="900" b="0" i="0" kern="1200" dirty="0" smtClean="0">
                <a:solidFill>
                  <a:schemeClr val="tx1"/>
                </a:solidFill>
                <a:latin typeface="+mn-lt"/>
                <a:ea typeface="+mn-ea"/>
                <a:cs typeface="+mn-cs"/>
              </a:rPr>
              <a:t>-helps us arrive at an almost scale invariant representation of our image (the exact term is “</a:t>
            </a:r>
            <a:r>
              <a:rPr lang="en-US" sz="900" b="0" i="0" kern="1200" dirty="0" err="1" smtClean="0">
                <a:solidFill>
                  <a:schemeClr val="tx1"/>
                </a:solidFill>
                <a:latin typeface="+mn-lt"/>
                <a:ea typeface="+mn-ea"/>
                <a:cs typeface="+mn-cs"/>
              </a:rPr>
              <a:t>equivariant</a:t>
            </a:r>
            <a:r>
              <a:rPr lang="en-US" sz="900" b="0" i="0" kern="1200" dirty="0" smtClean="0">
                <a:solidFill>
                  <a:schemeClr val="tx1"/>
                </a:solidFill>
                <a:latin typeface="+mn-lt"/>
                <a:ea typeface="+mn-ea"/>
                <a:cs typeface="+mn-cs"/>
              </a:rPr>
              <a:t>”). This is very powerful since we can detect objects in an image no matter where they are located (read [</a:t>
            </a:r>
            <a:r>
              <a:rPr lang="en-US" sz="900" b="0" i="0" u="none" strike="noStrike" kern="1200" dirty="0" smtClean="0">
                <a:solidFill>
                  <a:schemeClr val="tx1"/>
                </a:solidFill>
                <a:latin typeface="+mn-lt"/>
                <a:ea typeface="+mn-ea"/>
                <a:cs typeface="+mn-cs"/>
                <a:hlinkClick r:id="rId5"/>
              </a:rPr>
              <a:t>18</a:t>
            </a:r>
            <a:r>
              <a:rPr lang="en-US" sz="900" b="0" i="0" kern="1200" dirty="0" smtClean="0">
                <a:solidFill>
                  <a:schemeClr val="tx1"/>
                </a:solidFill>
                <a:latin typeface="+mn-lt"/>
                <a:ea typeface="+mn-ea"/>
                <a:cs typeface="+mn-cs"/>
              </a:rPr>
              <a:t>] and [</a:t>
            </a:r>
            <a:r>
              <a:rPr lang="en-US" sz="900" b="0" i="0" u="none" strike="noStrike" kern="1200" dirty="0" smtClean="0">
                <a:solidFill>
                  <a:schemeClr val="tx1"/>
                </a:solidFill>
                <a:latin typeface="+mn-lt"/>
                <a:ea typeface="+mn-ea"/>
                <a:cs typeface="+mn-cs"/>
                <a:hlinkClick r:id="rId6"/>
              </a:rPr>
              <a:t>19</a:t>
            </a:r>
            <a:r>
              <a:rPr lang="en-US" sz="900" b="0" i="0" kern="1200" dirty="0" smtClean="0">
                <a:solidFill>
                  <a:schemeClr val="tx1"/>
                </a:solidFill>
                <a:latin typeface="+mn-lt"/>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724959">
              <a:defRPr/>
            </a:pPr>
            <a:r>
              <a:rPr lang="en-US" sz="1000" dirty="0" smtClean="0"/>
              <a:t>For example a well trained RNN on generating sentences should learn to encode the fact it opened a bracket at say time step 2 into h2h2, which gets carried forward in every step of computation, and the RNN will close the bracket at time step 10 with the use of h9.</a:t>
            </a:r>
            <a:r>
              <a:rPr lang="en-US" dirty="0" smtClean="0"/>
              <a:t/>
            </a:r>
            <a:br>
              <a:rPr lang="en-US" dirty="0" smtClean="0"/>
            </a:br>
            <a:r>
              <a:rPr lang="en-US" sz="1000" b="1" dirty="0" smtClean="0"/>
              <a:t>Note this recurrent connection will be used as part of the input computation at the next time step.</a:t>
            </a:r>
          </a:p>
          <a:p>
            <a:endParaRPr lang="en-US" sz="1000" b="1" dirty="0" smtClean="0"/>
          </a:p>
          <a:p>
            <a:r>
              <a:rPr lang="en-US" sz="1000" b="1" dirty="0" smtClean="0"/>
              <a:t>Bidirectional RNNs</a:t>
            </a:r>
            <a:r>
              <a:rPr lang="en-US" sz="1000" dirty="0" smtClean="0"/>
              <a:t> are based on the idea that the output at time  may not only depend on the previous elements in the sequence, but also future elements. For example, to predict a missing word in a sequence you want to look at both the left and the right context. Bidirectional RNNs are quite simple. They are just two RNNs stacked on top of each other. The output is then computed based on the hidden state of both RNNs.</a:t>
            </a:r>
          </a:p>
          <a:p>
            <a:endParaRPr lang="en-US" sz="1000" dirty="0" smtClean="0"/>
          </a:p>
        </p:txBody>
      </p:sp>
      <p:sp>
        <p:nvSpPr>
          <p:cNvPr id="4" name="Slide Number Placeholder 3"/>
          <p:cNvSpPr>
            <a:spLocks noGrp="1"/>
          </p:cNvSpPr>
          <p:nvPr>
            <p:ph type="sldNum" sz="quarter" idx="10"/>
          </p:nvPr>
        </p:nvSpPr>
        <p:spPr/>
        <p:txBody>
          <a:bodyPr/>
          <a:lstStyle/>
          <a:p>
            <a:fld id="{3873CCA1-929B-C34C-8D00-2618D2083E74}"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724959">
              <a:defRPr/>
            </a:pPr>
            <a:r>
              <a:rPr lang="en-US" dirty="0" smtClean="0"/>
              <a:t>Use BRNNs to dispense off the condition to depend only on few words as compared to unbounded interactions between words</a:t>
            </a:r>
          </a:p>
          <a:p>
            <a:pPr defTabSz="724959">
              <a:defRPr/>
            </a:pPr>
            <a:r>
              <a:rPr lang="en-US" dirty="0" smtClean="0"/>
              <a:t>Simplification of objective of </a:t>
            </a:r>
            <a:r>
              <a:rPr lang="en-US" dirty="0" err="1" smtClean="0"/>
              <a:t>Kaparthy</a:t>
            </a:r>
            <a:r>
              <a:rPr lang="en-US" dirty="0" smtClean="0"/>
              <a:t> which helps in improve performance</a:t>
            </a:r>
          </a:p>
          <a:p>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724959">
              <a:defRPr/>
            </a:pPr>
            <a:r>
              <a:rPr lang="en-US" sz="1000" dirty="0" err="1" smtClean="0"/>
              <a:t>Pretrain</a:t>
            </a:r>
            <a:r>
              <a:rPr lang="en-US" sz="1000" dirty="0" smtClean="0"/>
              <a:t> :On </a:t>
            </a:r>
            <a:r>
              <a:rPr lang="en-US" sz="1000" dirty="0" err="1" smtClean="0"/>
              <a:t>ImageNet</a:t>
            </a:r>
            <a:r>
              <a:rPr lang="en-US" sz="1000" dirty="0" smtClean="0"/>
              <a:t> dataset and </a:t>
            </a:r>
            <a:r>
              <a:rPr lang="en-US" sz="1000" dirty="0" err="1" smtClean="0"/>
              <a:t>finetune</a:t>
            </a:r>
            <a:r>
              <a:rPr lang="en-US" sz="1000" dirty="0" smtClean="0"/>
              <a:t> on </a:t>
            </a:r>
            <a:r>
              <a:rPr lang="en-US" sz="1000" dirty="0" err="1" smtClean="0"/>
              <a:t>ImageNet</a:t>
            </a:r>
            <a:r>
              <a:rPr lang="en-US" sz="1000" dirty="0" smtClean="0"/>
              <a:t> Detection </a:t>
            </a:r>
            <a:r>
              <a:rPr lang="en-US" sz="1000" dirty="0" err="1" smtClean="0"/>
              <a:t>Challenege</a:t>
            </a:r>
            <a:r>
              <a:rPr lang="en-US" sz="1000" dirty="0" smtClean="0"/>
              <a:t> dataset </a:t>
            </a:r>
            <a:endParaRPr lang="en-US" dirty="0" smtClean="0"/>
          </a:p>
          <a:p>
            <a:endParaRPr lang="en-US" dirty="0" smtClean="0"/>
          </a:p>
          <a:p>
            <a:r>
              <a:rPr lang="en-US" dirty="0" smtClean="0"/>
              <a:t>Word</a:t>
            </a:r>
            <a:r>
              <a:rPr lang="en-US" baseline="0" dirty="0" smtClean="0"/>
              <a:t> embedding vectors – </a:t>
            </a:r>
          </a:p>
          <a:p>
            <a:r>
              <a:rPr lang="en-US" baseline="0" dirty="0" smtClean="0"/>
              <a:t>1) skip gram model : Google data  - https://papers.nips.cc/paper/5021-distributed-representations-of-words-and-phrases-and-their-compositionality.pdf</a:t>
            </a:r>
          </a:p>
          <a:p>
            <a:r>
              <a:rPr lang="en-US" dirty="0" smtClean="0"/>
              <a:t>2) Global</a:t>
            </a:r>
            <a:r>
              <a:rPr lang="en-US" baseline="0" dirty="0" smtClean="0"/>
              <a:t> vectors - https://www.aclweb.org/anthology/D14-1162</a:t>
            </a:r>
          </a:p>
          <a:p>
            <a:endParaRPr lang="en-US" dirty="0"/>
          </a:p>
        </p:txBody>
      </p:sp>
      <p:sp>
        <p:nvSpPr>
          <p:cNvPr id="4" name="Slide Number Placeholder 3"/>
          <p:cNvSpPr>
            <a:spLocks noGrp="1"/>
          </p:cNvSpPr>
          <p:nvPr>
            <p:ph type="sldNum" sz="quarter" idx="10"/>
          </p:nvPr>
        </p:nvSpPr>
        <p:spPr/>
        <p:txBody>
          <a:bodyPr/>
          <a:lstStyle/>
          <a:p>
            <a:fld id="{3873CCA1-929B-C34C-8D00-2618D2083E7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b="1"/>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DA5F717-12EE-A348-A3FB-CFE8FCC4E8AC}" type="slidenum">
              <a:rPr lang="en-US" smtClean="0"/>
              <a:pPr/>
              <a:t>‹#›</a:t>
            </a:fld>
            <a:endParaRPr lang="en-US" dirty="0"/>
          </a:p>
        </p:txBody>
      </p:sp>
      <p:cxnSp>
        <p:nvCxnSpPr>
          <p:cNvPr id="8" name="Straight Connector 7"/>
          <p:cNvCxnSpPr>
            <a:cxnSpLocks noChangeAspect="1"/>
          </p:cNvCxnSpPr>
          <p:nvPr userDrawn="1"/>
        </p:nvCxnSpPr>
        <p:spPr>
          <a:xfrm>
            <a:off x="0" y="4550228"/>
            <a:ext cx="9144000" cy="0"/>
          </a:xfrm>
          <a:prstGeom prst="line">
            <a:avLst/>
          </a:prstGeom>
          <a:ln w="38100">
            <a:solidFill>
              <a:srgbClr val="FFCC0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9758072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pPr/>
              <a:t>‹#›</a:t>
            </a:fld>
            <a:endParaRPr lang="en-US"/>
          </a:p>
        </p:txBody>
      </p:sp>
    </p:spTree>
    <p:extLst>
      <p:ext uri="{BB962C8B-B14F-4D97-AF65-F5344CB8AC3E}">
        <p14:creationId xmlns:p14="http://schemas.microsoft.com/office/powerpoint/2010/main" xmlns="" val="13894185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pPr/>
              <a:t>‹#›</a:t>
            </a:fld>
            <a:endParaRPr lang="en-US"/>
          </a:p>
        </p:txBody>
      </p:sp>
    </p:spTree>
    <p:extLst>
      <p:ext uri="{BB962C8B-B14F-4D97-AF65-F5344CB8AC3E}">
        <p14:creationId xmlns:p14="http://schemas.microsoft.com/office/powerpoint/2010/main" xmlns="" val="22106465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625"/>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smtClean="0"/>
              <a:t>Click to edit Master text styles</a:t>
            </a:r>
          </a:p>
        </p:txBody>
      </p:sp>
      <p:sp>
        <p:nvSpPr>
          <p:cNvPr id="19" name="Shape 19"/>
          <p:cNvSpPr txBox="1">
            <a:spLocks noGrp="1"/>
          </p:cNvSpPr>
          <p:nvPr>
            <p:ph type="sldNum" idx="12"/>
          </p:nvPr>
        </p:nvSpPr>
        <p:spPr>
          <a:xfrm>
            <a:off x="8472457" y="4663217"/>
            <a:ext cx="548700" cy="393525"/>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xmlns="" val="14624911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b="1"/>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pPr/>
              <a:t>‹#›</a:t>
            </a:fld>
            <a:endParaRPr lang="en-US"/>
          </a:p>
        </p:txBody>
      </p:sp>
    </p:spTree>
    <p:extLst>
      <p:ext uri="{BB962C8B-B14F-4D97-AF65-F5344CB8AC3E}">
        <p14:creationId xmlns:p14="http://schemas.microsoft.com/office/powerpoint/2010/main" xmlns="" val="8533886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5F717-12EE-A348-A3FB-CFE8FCC4E8AC}" type="slidenum">
              <a:rPr lang="en-US" smtClean="0"/>
              <a:pPr/>
              <a:t>‹#›</a:t>
            </a:fld>
            <a:endParaRPr lang="en-US"/>
          </a:p>
        </p:txBody>
      </p:sp>
    </p:spTree>
    <p:extLst>
      <p:ext uri="{BB962C8B-B14F-4D97-AF65-F5344CB8AC3E}">
        <p14:creationId xmlns:p14="http://schemas.microsoft.com/office/powerpoint/2010/main" xmlns="" val="20068593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A5F717-12EE-A348-A3FB-CFE8FCC4E8AC}" type="slidenum">
              <a:rPr lang="en-US" smtClean="0"/>
              <a:pPr/>
              <a:t>‹#›</a:t>
            </a:fld>
            <a:endParaRPr lang="en-US"/>
          </a:p>
        </p:txBody>
      </p:sp>
    </p:spTree>
    <p:extLst>
      <p:ext uri="{BB962C8B-B14F-4D97-AF65-F5344CB8AC3E}">
        <p14:creationId xmlns:p14="http://schemas.microsoft.com/office/powerpoint/2010/main" xmlns="" val="9064818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A5F717-12EE-A348-A3FB-CFE8FCC4E8AC}" type="slidenum">
              <a:rPr lang="en-US" smtClean="0"/>
              <a:pPr/>
              <a:t>‹#›</a:t>
            </a:fld>
            <a:endParaRPr lang="en-US"/>
          </a:p>
        </p:txBody>
      </p:sp>
    </p:spTree>
    <p:extLst>
      <p:ext uri="{BB962C8B-B14F-4D97-AF65-F5344CB8AC3E}">
        <p14:creationId xmlns:p14="http://schemas.microsoft.com/office/powerpoint/2010/main" xmlns="" val="99194853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A5F717-12EE-A348-A3FB-CFE8FCC4E8AC}" type="slidenum">
              <a:rPr lang="en-US" smtClean="0"/>
              <a:pPr/>
              <a:t>‹#›</a:t>
            </a:fld>
            <a:endParaRPr lang="en-US"/>
          </a:p>
        </p:txBody>
      </p:sp>
    </p:spTree>
    <p:extLst>
      <p:ext uri="{BB962C8B-B14F-4D97-AF65-F5344CB8AC3E}">
        <p14:creationId xmlns:p14="http://schemas.microsoft.com/office/powerpoint/2010/main" xmlns="" val="7634760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A5F717-12EE-A348-A3FB-CFE8FCC4E8AC}" type="slidenum">
              <a:rPr lang="en-US" smtClean="0"/>
              <a:pPr/>
              <a:t>‹#›</a:t>
            </a:fld>
            <a:endParaRPr lang="en-US"/>
          </a:p>
        </p:txBody>
      </p:sp>
    </p:spTree>
    <p:extLst>
      <p:ext uri="{BB962C8B-B14F-4D97-AF65-F5344CB8AC3E}">
        <p14:creationId xmlns:p14="http://schemas.microsoft.com/office/powerpoint/2010/main" xmlns="" val="52775296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A5F717-12EE-A348-A3FB-CFE8FCC4E8AC}" type="slidenum">
              <a:rPr lang="en-US" smtClean="0"/>
              <a:pPr/>
              <a:t>‹#›</a:t>
            </a:fld>
            <a:endParaRPr lang="en-US"/>
          </a:p>
        </p:txBody>
      </p:sp>
    </p:spTree>
    <p:extLst>
      <p:ext uri="{BB962C8B-B14F-4D97-AF65-F5344CB8AC3E}">
        <p14:creationId xmlns:p14="http://schemas.microsoft.com/office/powerpoint/2010/main" xmlns="" val="8365870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A5F717-12EE-A348-A3FB-CFE8FCC4E8AC}" type="slidenum">
              <a:rPr lang="en-US" smtClean="0"/>
              <a:pPr/>
              <a:t>‹#›</a:t>
            </a:fld>
            <a:endParaRPr lang="en-US"/>
          </a:p>
        </p:txBody>
      </p:sp>
    </p:spTree>
    <p:extLst>
      <p:ext uri="{BB962C8B-B14F-4D97-AF65-F5344CB8AC3E}">
        <p14:creationId xmlns:p14="http://schemas.microsoft.com/office/powerpoint/2010/main" xmlns="" val="9427931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4587046"/>
            <a:ext cx="9144000" cy="556454"/>
          </a:xfrm>
          <a:prstGeom prst="rect">
            <a:avLst/>
          </a:prstGeom>
          <a:solidFill>
            <a:srgbClr val="991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04904" y="273844"/>
            <a:ext cx="8110446"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04904" y="1369219"/>
            <a:ext cx="8110446" cy="32302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663520" y="4767263"/>
            <a:ext cx="1304214" cy="273844"/>
          </a:xfrm>
          <a:prstGeom prst="rect">
            <a:avLst/>
          </a:prstGeom>
        </p:spPr>
        <p:txBody>
          <a:bodyPr vert="horz" lIns="91440" tIns="45720" rIns="91440" bIns="45720" rtlCol="0" anchor="ctr"/>
          <a:lstStyle>
            <a:lvl1pPr algn="l">
              <a:defRPr sz="900">
                <a:solidFill>
                  <a:schemeClr val="bg1"/>
                </a:solidFill>
              </a:defRPr>
            </a:lvl1pPr>
          </a:lstStyle>
          <a:p>
            <a:endParaRPr lang="en-US" dirty="0"/>
          </a:p>
        </p:txBody>
      </p:sp>
      <p:sp>
        <p:nvSpPr>
          <p:cNvPr id="5" name="Footer Placeholder 4"/>
          <p:cNvSpPr>
            <a:spLocks noGrp="1"/>
          </p:cNvSpPr>
          <p:nvPr>
            <p:ph type="ftr" sz="quarter" idx="3"/>
          </p:nvPr>
        </p:nvSpPr>
        <p:spPr>
          <a:xfrm>
            <a:off x="3787254" y="4767263"/>
            <a:ext cx="2599898" cy="273844"/>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6" name="Slide Number Placeholder 5"/>
          <p:cNvSpPr>
            <a:spLocks noGrp="1"/>
          </p:cNvSpPr>
          <p:nvPr>
            <p:ph type="sldNum" sz="quarter" idx="4"/>
          </p:nvPr>
        </p:nvSpPr>
        <p:spPr>
          <a:xfrm>
            <a:off x="8045355" y="4767263"/>
            <a:ext cx="469995" cy="273844"/>
          </a:xfrm>
          <a:prstGeom prst="rect">
            <a:avLst/>
          </a:prstGeom>
        </p:spPr>
        <p:txBody>
          <a:bodyPr vert="horz" lIns="91440" tIns="45720" rIns="91440" bIns="45720" rtlCol="0" anchor="ctr"/>
          <a:lstStyle>
            <a:lvl1pPr algn="r">
              <a:defRPr sz="900">
                <a:solidFill>
                  <a:schemeClr val="bg1"/>
                </a:solidFill>
              </a:defRPr>
            </a:lvl1pPr>
          </a:lstStyle>
          <a:p>
            <a:fld id="{BDA5F717-12EE-A348-A3FB-CFE8FCC4E8AC}" type="slidenum">
              <a:rPr lang="en-US" smtClean="0"/>
              <a:pPr/>
              <a:t>‹#›</a:t>
            </a:fld>
            <a:endParaRPr lang="en-US" dirty="0"/>
          </a:p>
        </p:txBody>
      </p:sp>
      <p:sp>
        <p:nvSpPr>
          <p:cNvPr id="7" name="Rectangle 6"/>
          <p:cNvSpPr/>
          <p:nvPr/>
        </p:nvSpPr>
        <p:spPr>
          <a:xfrm>
            <a:off x="1630004" y="4646693"/>
            <a:ext cx="1640193" cy="461665"/>
          </a:xfrm>
          <a:prstGeom prst="rect">
            <a:avLst/>
          </a:prstGeom>
        </p:spPr>
        <p:txBody>
          <a:bodyPr wrap="none">
            <a:spAutoFit/>
          </a:bodyPr>
          <a:lstStyle/>
          <a:p>
            <a:r>
              <a:rPr lang="en-US" sz="1200" b="0" i="1" dirty="0" smtClean="0">
                <a:solidFill>
                  <a:schemeClr val="bg1"/>
                </a:solidFill>
                <a:latin typeface="Helvetica Neue" charset="0"/>
                <a:ea typeface="Helvetica Neue" charset="0"/>
                <a:cs typeface="Helvetica Neue" charset="0"/>
              </a:rPr>
              <a:t>Information Retrieval </a:t>
            </a:r>
          </a:p>
          <a:p>
            <a:r>
              <a:rPr lang="en-US" sz="1200" b="0" i="1" dirty="0" smtClean="0">
                <a:solidFill>
                  <a:schemeClr val="bg1"/>
                </a:solidFill>
                <a:latin typeface="Helvetica Neue" charset="0"/>
                <a:ea typeface="Helvetica Neue" charset="0"/>
                <a:cs typeface="Helvetica Neue" charset="0"/>
              </a:rPr>
              <a:t>and</a:t>
            </a:r>
            <a:r>
              <a:rPr lang="en-US" sz="1200" b="0" i="1" baseline="0" dirty="0" smtClean="0">
                <a:solidFill>
                  <a:schemeClr val="bg1"/>
                </a:solidFill>
                <a:latin typeface="Helvetica Neue" charset="0"/>
                <a:ea typeface="Helvetica Neue" charset="0"/>
                <a:cs typeface="Helvetica Neue" charset="0"/>
              </a:rPr>
              <a:t> Data Science</a:t>
            </a:r>
            <a:endParaRPr lang="en-US" sz="1050" b="0" i="1" u="none" dirty="0">
              <a:solidFill>
                <a:schemeClr val="bg1"/>
              </a:solidFill>
              <a:latin typeface="Helvetica Neue" charset="0"/>
              <a:ea typeface="Helvetica Neue" charset="0"/>
              <a:cs typeface="Helvetica Neue" charset="0"/>
            </a:endParaRPr>
          </a:p>
        </p:txBody>
      </p:sp>
      <p:pic>
        <p:nvPicPr>
          <p:cNvPr id="8" name="Picture 7"/>
          <p:cNvPicPr>
            <a:picLocks noChangeAspect="1"/>
          </p:cNvPicPr>
          <p:nvPr/>
        </p:nvPicPr>
        <p:blipFill>
          <a:blip r:embed="rId14" cstate="print">
            <a:extLst>
              <a:ext uri="{28A0092B-C50C-407E-A947-70E740481C1C}">
                <a14:useLocalDpi xmlns:a14="http://schemas.microsoft.com/office/drawing/2010/main" xmlns=""/>
              </a:ext>
            </a:extLst>
          </a:blip>
          <a:stretch>
            <a:fillRect/>
          </a:stretch>
        </p:blipFill>
        <p:spPr>
          <a:xfrm>
            <a:off x="8103561" y="204610"/>
            <a:ext cx="801189" cy="822960"/>
          </a:xfrm>
          <a:prstGeom prst="rect">
            <a:avLst/>
          </a:prstGeom>
        </p:spPr>
      </p:pic>
      <p:cxnSp>
        <p:nvCxnSpPr>
          <p:cNvPr id="10" name="Straight Connector 9"/>
          <p:cNvCxnSpPr/>
          <p:nvPr/>
        </p:nvCxnSpPr>
        <p:spPr>
          <a:xfrm>
            <a:off x="0" y="4587046"/>
            <a:ext cx="9144000" cy="0"/>
          </a:xfrm>
          <a:prstGeom prst="line">
            <a:avLst/>
          </a:prstGeom>
          <a:ln w="57150">
            <a:solidFill>
              <a:srgbClr val="FFCC0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5" cstate="print">
            <a:extLst>
              <a:ext uri="{28A0092B-C50C-407E-A947-70E740481C1C}">
                <a14:useLocalDpi xmlns:a14="http://schemas.microsoft.com/office/drawing/2010/main" xmlns=""/>
              </a:ext>
            </a:extLst>
          </a:blip>
          <a:stretch>
            <a:fillRect/>
          </a:stretch>
        </p:blipFill>
        <p:spPr>
          <a:xfrm>
            <a:off x="404904" y="4646693"/>
            <a:ext cx="1316736" cy="496806"/>
          </a:xfrm>
          <a:prstGeom prst="rect">
            <a:avLst/>
          </a:prstGeom>
        </p:spPr>
      </p:pic>
    </p:spTree>
    <p:extLst>
      <p:ext uri="{BB962C8B-B14F-4D97-AF65-F5344CB8AC3E}">
        <p14:creationId xmlns:p14="http://schemas.microsoft.com/office/powerpoint/2010/main" xmlns="" val="12581721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p:txStyles>
    <p:titleStyle>
      <a:lvl1pPr algn="l" defTabSz="685800" rtl="0" eaLnBrk="1" latinLnBrk="0" hangingPunct="1">
        <a:lnSpc>
          <a:spcPct val="90000"/>
        </a:lnSpc>
        <a:spcBef>
          <a:spcPct val="0"/>
        </a:spcBef>
        <a:buNone/>
        <a:defRPr sz="3300" b="1" kern="1200">
          <a:solidFill>
            <a:srgbClr val="991B1D"/>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aparthy@cs.stanfor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feifeili@cs.stanford.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17" Type="http://schemas.openxmlformats.org/officeDocument/2006/relationships/image" Target="../media/image23.png"/><Relationship Id="rId2" Type="http://schemas.openxmlformats.org/officeDocument/2006/relationships/notesSlide" Target="../notesSlides/notesSlide9.xml"/><Relationship Id="rId16"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5" Type="http://schemas.openxmlformats.org/officeDocument/2006/relationships/image" Target="../media/image21.png"/><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sp>
        <p:nvSpPr>
          <p:cNvPr id="136" name="Shape 136"/>
          <p:cNvSpPr txBox="1"/>
          <p:nvPr/>
        </p:nvSpPr>
        <p:spPr>
          <a:xfrm>
            <a:off x="1347722" y="3413761"/>
            <a:ext cx="5522872" cy="390984"/>
          </a:xfrm>
          <a:prstGeom prst="rect">
            <a:avLst/>
          </a:prstGeom>
          <a:noFill/>
          <a:ln>
            <a:noFill/>
          </a:ln>
        </p:spPr>
        <p:txBody>
          <a:bodyPr lIns="68569" tIns="68569" rIns="68569" bIns="68569" anchor="t" anchorCtr="0">
            <a:noAutofit/>
          </a:bodyPr>
          <a:lstStyle/>
          <a:p>
            <a:pPr>
              <a:buClr>
                <a:schemeClr val="dk1"/>
              </a:buClr>
              <a:buSzPct val="25000"/>
            </a:pPr>
            <a:r>
              <a:rPr lang="en" sz="2200" b="1" i="1" dirty="0" smtClean="0">
                <a:solidFill>
                  <a:srgbClr val="42719B"/>
                </a:solidFill>
                <a:latin typeface="Helvetica Neue"/>
                <a:ea typeface="Helvetica Neue"/>
                <a:cs typeface="Helvetica Neue"/>
                <a:sym typeface="Helvetica Neue"/>
              </a:rPr>
              <a:t>Presentation by - Vritti S Rohira</a:t>
            </a:r>
          </a:p>
        </p:txBody>
      </p:sp>
      <p:sp>
        <p:nvSpPr>
          <p:cNvPr id="144" name="Shape 144"/>
          <p:cNvSpPr txBox="1">
            <a:spLocks noGrp="1"/>
          </p:cNvSpPr>
          <p:nvPr>
            <p:ph type="subTitle" idx="1"/>
          </p:nvPr>
        </p:nvSpPr>
        <p:spPr>
          <a:xfrm>
            <a:off x="1207430" y="2091447"/>
            <a:ext cx="6540378" cy="711295"/>
          </a:xfrm>
          <a:prstGeom prst="rect">
            <a:avLst/>
          </a:prstGeom>
        </p:spPr>
        <p:txBody>
          <a:bodyPr vert="horz" lIns="51431" tIns="51431" rIns="51431" bIns="51431" rtlCol="0" anchor="t" anchorCtr="0">
            <a:noAutofit/>
          </a:bodyPr>
          <a:lstStyle/>
          <a:p>
            <a:pPr algn="l">
              <a:spcBef>
                <a:spcPts val="0"/>
              </a:spcBef>
            </a:pPr>
            <a:r>
              <a:rPr lang="en" sz="2800" b="1" i="1" dirty="0" smtClean="0">
                <a:solidFill>
                  <a:srgbClr val="FFCC01"/>
                </a:solidFill>
              </a:rPr>
              <a:t>Andrej Karpathy		Li Fei-Fei</a:t>
            </a:r>
          </a:p>
          <a:p>
            <a:pPr algn="l">
              <a:spcBef>
                <a:spcPts val="0"/>
              </a:spcBef>
            </a:pPr>
            <a:r>
              <a:rPr lang="en" sz="1600" b="1" i="1" dirty="0" smtClean="0">
                <a:solidFill>
                  <a:srgbClr val="FFCC01"/>
                </a:solidFill>
              </a:rPr>
              <a:t>(</a:t>
            </a:r>
            <a:r>
              <a:rPr lang="en" sz="1600" b="1" i="1" dirty="0" smtClean="0">
                <a:solidFill>
                  <a:srgbClr val="FFCC01"/>
                </a:solidFill>
                <a:hlinkClick r:id="rId3"/>
              </a:rPr>
              <a:t>kaparthy@cs.stanford.edu</a:t>
            </a:r>
            <a:r>
              <a:rPr lang="en" sz="1600" b="1" i="1" dirty="0" smtClean="0">
                <a:solidFill>
                  <a:srgbClr val="FFCC01"/>
                </a:solidFill>
              </a:rPr>
              <a:t>)		(</a:t>
            </a:r>
            <a:r>
              <a:rPr lang="en" sz="1600" b="1" i="1" dirty="0" smtClean="0">
                <a:solidFill>
                  <a:srgbClr val="FFCC01"/>
                </a:solidFill>
                <a:hlinkClick r:id="rId4"/>
              </a:rPr>
              <a:t>feifeili@cs.stanford.edu</a:t>
            </a:r>
            <a:r>
              <a:rPr lang="en" sz="1600" b="1" i="1" dirty="0" smtClean="0">
                <a:solidFill>
                  <a:srgbClr val="FFCC01"/>
                </a:solidFill>
              </a:rPr>
              <a:t>)</a:t>
            </a:r>
          </a:p>
          <a:p>
            <a:pPr algn="l">
              <a:spcBef>
                <a:spcPts val="0"/>
              </a:spcBef>
            </a:pPr>
            <a:endParaRPr lang="en" sz="1600" b="1" i="1" dirty="0">
              <a:solidFill>
                <a:srgbClr val="FFCC01"/>
              </a:solidFill>
            </a:endParaRPr>
          </a:p>
        </p:txBody>
      </p:sp>
      <p:sp>
        <p:nvSpPr>
          <p:cNvPr id="5" name="Date Placeholder 4"/>
          <p:cNvSpPr>
            <a:spLocks noGrp="1"/>
          </p:cNvSpPr>
          <p:nvPr>
            <p:ph type="dt" sz="half" idx="10"/>
          </p:nvPr>
        </p:nvSpPr>
        <p:spPr/>
        <p:txBody>
          <a:bodyPr/>
          <a:lstStyle/>
          <a:p>
            <a:r>
              <a:rPr lang="en-US" dirty="0" smtClean="0"/>
              <a:t>Feb 15, 2018</a:t>
            </a:r>
            <a:endParaRPr lang="en-US" dirty="0"/>
          </a:p>
        </p:txBody>
      </p:sp>
      <p:sp>
        <p:nvSpPr>
          <p:cNvPr id="6" name="Footer Placeholder 5"/>
          <p:cNvSpPr>
            <a:spLocks noGrp="1"/>
          </p:cNvSpPr>
          <p:nvPr>
            <p:ph type="ftr" sz="quarter" idx="11"/>
          </p:nvPr>
        </p:nvSpPr>
        <p:spPr>
          <a:xfrm>
            <a:off x="3464756" y="4767263"/>
            <a:ext cx="2876266" cy="273844"/>
          </a:xfrm>
        </p:spPr>
        <p:txBody>
          <a:bodyPr/>
          <a:lstStyle/>
          <a:p>
            <a:r>
              <a:rPr lang="en-US" dirty="0" smtClean="0"/>
              <a:t>CSCI 599: Content Detection and Analysis for Big Data</a:t>
            </a:r>
            <a:endParaRPr lang="en-US" dirty="0"/>
          </a:p>
        </p:txBody>
      </p:sp>
      <p:sp>
        <p:nvSpPr>
          <p:cNvPr id="138" name="Shape 138"/>
          <p:cNvSpPr txBox="1">
            <a:spLocks noGrp="1"/>
          </p:cNvSpPr>
          <p:nvPr>
            <p:ph type="sldNum" sz="quarter" idx="12"/>
          </p:nvPr>
        </p:nvSpPr>
        <p:spPr>
          <a:prstGeom prst="rect">
            <a:avLst/>
          </a:prstGeom>
          <a:noFill/>
          <a:ln>
            <a:noFill/>
          </a:ln>
        </p:spPr>
        <p:txBody>
          <a:bodyPr vert="horz" lIns="51431" tIns="25706" rIns="51431" bIns="25706" rtlCol="0" anchor="ctr" anchorCtr="0">
            <a:noAutofit/>
          </a:bodyPr>
          <a:lstStyle/>
          <a:p>
            <a:pPr>
              <a:buSzPct val="25000"/>
            </a:pPr>
            <a:fld id="{00000000-1234-1234-1234-123412341234}" type="slidenum">
              <a:rPr lang="en">
                <a:solidFill>
                  <a:schemeClr val="lt1"/>
                </a:solidFill>
                <a:latin typeface="Calibri"/>
                <a:ea typeface="Calibri"/>
                <a:cs typeface="Calibri"/>
                <a:sym typeface="Calibri"/>
              </a:rPr>
              <a:pPr>
                <a:buSzPct val="25000"/>
              </a:pPr>
              <a:t>1</a:t>
            </a:fld>
            <a:endParaRPr lang="en">
              <a:solidFill>
                <a:schemeClr val="lt1"/>
              </a:solidFill>
              <a:latin typeface="Calibri"/>
              <a:ea typeface="Calibri"/>
              <a:cs typeface="Calibri"/>
              <a:sym typeface="Calibri"/>
            </a:endParaRPr>
          </a:p>
        </p:txBody>
      </p:sp>
      <p:sp>
        <p:nvSpPr>
          <p:cNvPr id="139" name="Shape 139"/>
          <p:cNvSpPr/>
          <p:nvPr/>
        </p:nvSpPr>
        <p:spPr>
          <a:xfrm>
            <a:off x="420414" y="652165"/>
            <a:ext cx="7327394" cy="1439282"/>
          </a:xfrm>
          <a:prstGeom prst="rect">
            <a:avLst/>
          </a:prstGeom>
          <a:noFill/>
          <a:ln>
            <a:noFill/>
          </a:ln>
        </p:spPr>
        <p:txBody>
          <a:bodyPr lIns="51431" tIns="25706" rIns="51431" bIns="25706" anchor="t" anchorCtr="0">
            <a:noAutofit/>
          </a:bodyPr>
          <a:lstStyle/>
          <a:p>
            <a:pPr>
              <a:buSzPct val="25000"/>
            </a:pPr>
            <a:r>
              <a:rPr lang="en" sz="3600" b="1" dirty="0" smtClean="0">
                <a:solidFill>
                  <a:srgbClr val="991200"/>
                </a:solidFill>
                <a:ea typeface="Abadi MT Condensed Light" charset="0"/>
                <a:cs typeface="Abadi MT Condensed Light" charset="0"/>
                <a:sym typeface="Helvetica Neue"/>
              </a:rPr>
              <a:t>Deep Visual-Semantic Alignments for Generating Image Descriptions (2015)</a:t>
            </a:r>
            <a:endParaRPr lang="en" sz="3600" b="1" dirty="0">
              <a:solidFill>
                <a:srgbClr val="991200"/>
              </a:solidFill>
              <a:ea typeface="Abadi MT Condensed Light" charset="0"/>
              <a:cs typeface="Abadi MT Condensed Light" charset="0"/>
              <a:sym typeface="Helvetica Neue"/>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258367" y="819149"/>
            <a:ext cx="4109946" cy="3813573"/>
          </a:xfrm>
        </p:spPr>
        <p:txBody>
          <a:bodyPr>
            <a:normAutofit/>
          </a:bodyPr>
          <a:lstStyle/>
          <a:p>
            <a:r>
              <a:rPr lang="en-US" sz="2000" dirty="0" smtClean="0"/>
              <a:t>Dot product as a measure of similarity</a:t>
            </a:r>
          </a:p>
          <a:p>
            <a:r>
              <a:rPr lang="en-US" sz="2000" dirty="0" smtClean="0"/>
              <a:t>Fragment Alignment Objective</a:t>
            </a:r>
          </a:p>
          <a:p>
            <a:endParaRPr lang="en-US" sz="2000" dirty="0" smtClean="0"/>
          </a:p>
          <a:p>
            <a:endParaRPr lang="en-US" sz="2000" dirty="0" smtClean="0"/>
          </a:p>
          <a:p>
            <a:r>
              <a:rPr lang="en-US" sz="2000" dirty="0" smtClean="0"/>
              <a:t>Global Ranking Objective</a:t>
            </a:r>
          </a:p>
          <a:p>
            <a:endParaRPr lang="en-US" sz="2000" dirty="0" smtClean="0"/>
          </a:p>
        </p:txBody>
      </p:sp>
      <p:sp>
        <p:nvSpPr>
          <p:cNvPr id="4" name="Slide Number Placeholder 3"/>
          <p:cNvSpPr>
            <a:spLocks noGrp="1"/>
          </p:cNvSpPr>
          <p:nvPr>
            <p:ph type="sldNum" sz="quarter" idx="12"/>
          </p:nvPr>
        </p:nvSpPr>
        <p:spPr/>
        <p:txBody>
          <a:bodyPr/>
          <a:lstStyle/>
          <a:p>
            <a:fld id="{00000000-1234-1234-1234-123412341234}" type="slidenum">
              <a:rPr lang="en" smtClean="0"/>
              <a:pPr/>
              <a:t>10</a:t>
            </a:fld>
            <a:endParaRPr lang="en"/>
          </a:p>
        </p:txBody>
      </p:sp>
      <p:pic>
        <p:nvPicPr>
          <p:cNvPr id="11" name="Picture 2"/>
          <p:cNvPicPr>
            <a:picLocks noChangeAspect="1" noChangeArrowheads="1"/>
          </p:cNvPicPr>
          <p:nvPr/>
        </p:nvPicPr>
        <p:blipFill>
          <a:blip r:embed="rId3"/>
          <a:srcRect l="15316" t="59490" r="67240" b="33794"/>
          <a:stretch>
            <a:fillRect/>
          </a:stretch>
        </p:blipFill>
        <p:spPr bwMode="auto">
          <a:xfrm>
            <a:off x="678340" y="1935566"/>
            <a:ext cx="2238375" cy="484526"/>
          </a:xfrm>
          <a:prstGeom prst="rect">
            <a:avLst/>
          </a:prstGeom>
          <a:noFill/>
          <a:ln w="9525">
            <a:noFill/>
            <a:miter lim="800000"/>
            <a:headEnd/>
            <a:tailEnd/>
          </a:ln>
        </p:spPr>
      </p:pic>
      <p:sp>
        <p:nvSpPr>
          <p:cNvPr id="12" name="Text Placeholder 9"/>
          <p:cNvSpPr txBox="1">
            <a:spLocks/>
          </p:cNvSpPr>
          <p:nvPr/>
        </p:nvSpPr>
        <p:spPr>
          <a:xfrm>
            <a:off x="258367" y="277415"/>
            <a:ext cx="4109946" cy="617934"/>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Part 1.3: Alignment Objective</a:t>
            </a:r>
          </a:p>
          <a:p>
            <a:pPr marL="171450" marR="0" lvl="0" indent="-171450" algn="l" defTabSz="685800" rtl="0" eaLnBrk="1" fontAlgn="auto" latinLnBrk="0" hangingPunct="1">
              <a:lnSpc>
                <a:spcPct val="90000"/>
              </a:lnSpc>
              <a:spcBef>
                <a:spcPts val="750"/>
              </a:spcBef>
              <a:spcAft>
                <a:spcPts val="0"/>
              </a:spcAft>
              <a:buClrTx/>
              <a:buSzTx/>
              <a:tabLst/>
              <a:defRPr/>
            </a:pPr>
            <a:endParaRPr kumimoji="0" lang="en-US" sz="2000" b="1" i="0" u="none" strike="noStrike" kern="1200" cap="none" spc="0" normalizeH="0" baseline="0" noProof="0" dirty="0">
              <a:ln>
                <a:noFill/>
              </a:ln>
              <a:solidFill>
                <a:schemeClr val="tx1"/>
              </a:solidFill>
              <a:effectLst/>
              <a:uLnTx/>
              <a:uFillTx/>
              <a:latin typeface="+mn-lt"/>
              <a:ea typeface="+mn-ea"/>
              <a:cs typeface="+mn-cs"/>
            </a:endParaRPr>
          </a:p>
        </p:txBody>
      </p:sp>
      <p:pic>
        <p:nvPicPr>
          <p:cNvPr id="17" name="Picture 5"/>
          <p:cNvPicPr>
            <a:picLocks noChangeAspect="1" noChangeArrowheads="1"/>
          </p:cNvPicPr>
          <p:nvPr/>
        </p:nvPicPr>
        <p:blipFill>
          <a:blip r:embed="rId4"/>
          <a:srcRect l="10539" t="31218" r="64461" b="44805"/>
          <a:stretch>
            <a:fillRect/>
          </a:stretch>
        </p:blipFill>
        <p:spPr bwMode="auto">
          <a:xfrm>
            <a:off x="257124" y="3033167"/>
            <a:ext cx="2714676" cy="1128929"/>
          </a:xfrm>
          <a:prstGeom prst="rect">
            <a:avLst/>
          </a:prstGeom>
          <a:noFill/>
          <a:ln w="9525">
            <a:noFill/>
            <a:miter lim="800000"/>
            <a:headEnd/>
            <a:tailEnd/>
          </a:ln>
        </p:spPr>
      </p:pic>
      <p:pic>
        <p:nvPicPr>
          <p:cNvPr id="21" name="Picture 4"/>
          <p:cNvPicPr>
            <a:picLocks noChangeAspect="1" noChangeArrowheads="1"/>
          </p:cNvPicPr>
          <p:nvPr/>
        </p:nvPicPr>
        <p:blipFill>
          <a:blip r:embed="rId5"/>
          <a:srcRect/>
          <a:stretch>
            <a:fillRect/>
          </a:stretch>
        </p:blipFill>
        <p:spPr bwMode="auto">
          <a:xfrm>
            <a:off x="4553664" y="1735835"/>
            <a:ext cx="3119882" cy="2790562"/>
          </a:xfrm>
          <a:prstGeom prst="rect">
            <a:avLst/>
          </a:prstGeom>
          <a:noFill/>
          <a:ln w="9525">
            <a:noFill/>
            <a:miter lim="800000"/>
            <a:headEnd/>
            <a:tailEnd/>
          </a:ln>
        </p:spPr>
      </p:pic>
      <p:sp>
        <p:nvSpPr>
          <p:cNvPr id="23" name="Text Placeholder 9"/>
          <p:cNvSpPr txBox="1">
            <a:spLocks/>
          </p:cNvSpPr>
          <p:nvPr/>
        </p:nvSpPr>
        <p:spPr>
          <a:xfrm>
            <a:off x="4196863" y="277415"/>
            <a:ext cx="4109946" cy="617934"/>
          </a:xfrm>
          <a:prstGeom prst="rect">
            <a:avLst/>
          </a:prstGeom>
        </p:spPr>
        <p:txBody>
          <a:bodyPr vert="horz" lIns="91440" tIns="45720" rIns="91440" bIns="45720" rtlCol="0">
            <a:normAutofit lnSpcReduction="10000"/>
          </a:bodyPr>
          <a:lstStyle/>
          <a:p>
            <a:pPr marL="171450" marR="0" lvl="0" indent="-171450" algn="l" defTabSz="685800" rtl="0" eaLnBrk="1" fontAlgn="auto" latinLnBrk="0" hangingPunct="1">
              <a:lnSpc>
                <a:spcPct val="90000"/>
              </a:lnSpc>
              <a:spcBef>
                <a:spcPts val="750"/>
              </a:spcBef>
              <a:spcAft>
                <a:spcPts val="0"/>
              </a:spcAft>
              <a:buClrTx/>
              <a:buSzTx/>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Part 1.4: Decoding Text Segment</a:t>
            </a:r>
            <a:r>
              <a:rPr kumimoji="0" lang="en-US" sz="2000" b="1" i="0" u="none" strike="noStrike" kern="1200" cap="none" spc="0" normalizeH="0" noProof="0" dirty="0" smtClean="0">
                <a:ln>
                  <a:noFill/>
                </a:ln>
                <a:solidFill>
                  <a:schemeClr val="tx1"/>
                </a:solidFill>
                <a:effectLst/>
                <a:uLnTx/>
                <a:uFillTx/>
                <a:latin typeface="+mn-lt"/>
                <a:ea typeface="+mn-ea"/>
                <a:cs typeface="+mn-cs"/>
              </a:rPr>
              <a:t> </a:t>
            </a:r>
            <a:r>
              <a:rPr kumimoji="0" lang="en-US" sz="2000" b="1" i="0" u="none" strike="noStrike" kern="1200" cap="none" spc="0" normalizeH="0" baseline="0" noProof="0" dirty="0" smtClean="0">
                <a:ln>
                  <a:noFill/>
                </a:ln>
                <a:solidFill>
                  <a:schemeClr val="tx1"/>
                </a:solidFill>
                <a:effectLst/>
                <a:uLnTx/>
                <a:uFillTx/>
                <a:latin typeface="+mn-lt"/>
                <a:ea typeface="+mn-ea"/>
                <a:cs typeface="+mn-cs"/>
              </a:rPr>
              <a:t>Alignments To</a:t>
            </a:r>
            <a:r>
              <a:rPr kumimoji="0" lang="en-US" sz="2000" b="1" i="0" u="none" strike="noStrike" kern="1200" cap="none" spc="0" normalizeH="0" noProof="0" dirty="0" smtClean="0">
                <a:ln>
                  <a:noFill/>
                </a:ln>
                <a:solidFill>
                  <a:schemeClr val="tx1"/>
                </a:solidFill>
                <a:effectLst/>
                <a:uLnTx/>
                <a:uFillTx/>
                <a:latin typeface="+mn-lt"/>
                <a:ea typeface="+mn-ea"/>
                <a:cs typeface="+mn-cs"/>
              </a:rPr>
              <a:t> Images</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p:txBody>
      </p:sp>
      <p:sp>
        <p:nvSpPr>
          <p:cNvPr id="24" name="Content Placeholder 6"/>
          <p:cNvSpPr>
            <a:spLocks noGrp="1"/>
          </p:cNvSpPr>
          <p:nvPr>
            <p:ph sz="half" idx="1"/>
          </p:nvPr>
        </p:nvSpPr>
        <p:spPr>
          <a:xfrm>
            <a:off x="4068367" y="895349"/>
            <a:ext cx="4109946" cy="3813573"/>
          </a:xfrm>
        </p:spPr>
        <p:txBody>
          <a:bodyPr>
            <a:normAutofit/>
          </a:bodyPr>
          <a:lstStyle/>
          <a:p>
            <a:r>
              <a:rPr lang="en-US" sz="2000" dirty="0" smtClean="0"/>
              <a:t>Align neighboring words to correspond to the same region using Markov Random Fields</a:t>
            </a:r>
          </a:p>
        </p:txBody>
      </p:sp>
      <p:pic>
        <p:nvPicPr>
          <p:cNvPr id="10" name="Picture 9" descr="spacefinal.png"/>
          <p:cNvPicPr>
            <a:picLocks noChangeAspect="1"/>
          </p:cNvPicPr>
          <p:nvPr/>
        </p:nvPicPr>
        <p:blipFill>
          <a:blip r:embed="rId6"/>
          <a:stretch>
            <a:fillRect/>
          </a:stretch>
        </p:blipFill>
        <p:spPr>
          <a:xfrm>
            <a:off x="3043146" y="2910854"/>
            <a:ext cx="1325167" cy="161554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PART 2:  Multimodal RNNs for generating descriptions</a:t>
            </a:r>
            <a:endParaRPr lang="en-US" sz="2800"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11</a:t>
            </a:fld>
            <a:endParaRPr lang="en"/>
          </a:p>
        </p:txBody>
      </p:sp>
      <p:graphicFrame>
        <p:nvGraphicFramePr>
          <p:cNvPr id="6" name="Diagram 5"/>
          <p:cNvGraphicFramePr/>
          <p:nvPr/>
        </p:nvGraphicFramePr>
        <p:xfrm>
          <a:off x="262758" y="1261241"/>
          <a:ext cx="5202621" cy="3184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2"/>
          <p:cNvPicPr>
            <a:picLocks noChangeAspect="1" noChangeArrowheads="1"/>
          </p:cNvPicPr>
          <p:nvPr/>
        </p:nvPicPr>
        <p:blipFill>
          <a:blip r:embed="rId8"/>
          <a:srcRect l="28385" t="19048" r="38452" b="43636"/>
          <a:stretch>
            <a:fillRect/>
          </a:stretch>
        </p:blipFill>
        <p:spPr bwMode="auto">
          <a:xfrm>
            <a:off x="5602009" y="1152475"/>
            <a:ext cx="3237186" cy="2047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EXPERIMENTS &amp; RESULTS</a:t>
            </a:r>
            <a:endParaRPr lang="en-US" sz="3200" dirty="0"/>
          </a:p>
        </p:txBody>
      </p:sp>
      <p:sp>
        <p:nvSpPr>
          <p:cNvPr id="3" name="Text Placeholder 2"/>
          <p:cNvSpPr>
            <a:spLocks noGrp="1"/>
          </p:cNvSpPr>
          <p:nvPr>
            <p:ph type="body" idx="1"/>
          </p:nvPr>
        </p:nvSpPr>
        <p:spPr/>
        <p:txBody>
          <a:bodyPr>
            <a:normAutofit/>
          </a:bodyPr>
          <a:lstStyle/>
          <a:p>
            <a:r>
              <a:rPr lang="en-US" dirty="0" smtClean="0"/>
              <a:t>Datasets:</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Data sanitation: </a:t>
            </a:r>
          </a:p>
          <a:p>
            <a:pPr lvl="1"/>
            <a:r>
              <a:rPr lang="en-US" dirty="0" smtClean="0"/>
              <a:t>Conversion to lower case</a:t>
            </a:r>
          </a:p>
          <a:p>
            <a:pPr lvl="1"/>
            <a:r>
              <a:rPr lang="en-US" dirty="0" smtClean="0"/>
              <a:t>Discard non-alphanumeric characters</a:t>
            </a:r>
          </a:p>
          <a:p>
            <a:pPr lvl="1"/>
            <a:r>
              <a:rPr lang="en-US" dirty="0" smtClean="0"/>
              <a:t>Filter words that occur at least 5 times in the training set</a:t>
            </a:r>
          </a:p>
          <a:p>
            <a:endParaRPr lang="en-US" dirty="0" smtClean="0"/>
          </a:p>
          <a:p>
            <a:pPr lvl="1"/>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12</a:t>
            </a:fld>
            <a:endParaRPr lang="en"/>
          </a:p>
        </p:txBody>
      </p:sp>
      <p:graphicFrame>
        <p:nvGraphicFramePr>
          <p:cNvPr id="5" name="Table 4"/>
          <p:cNvGraphicFramePr>
            <a:graphicFrameLocks noGrp="1"/>
          </p:cNvGraphicFramePr>
          <p:nvPr/>
        </p:nvGraphicFramePr>
        <p:xfrm>
          <a:off x="550223" y="1615044"/>
          <a:ext cx="6468094" cy="1483360"/>
        </p:xfrm>
        <a:graphic>
          <a:graphicData uri="http://schemas.openxmlformats.org/drawingml/2006/table">
            <a:tbl>
              <a:tblPr firstRow="1" bandRow="1">
                <a:tableStyleId>{8A107856-5554-42FB-B03E-39F5DBC370BA}</a:tableStyleId>
              </a:tblPr>
              <a:tblGrid>
                <a:gridCol w="1524000"/>
                <a:gridCol w="1524000"/>
                <a:gridCol w="1781299"/>
                <a:gridCol w="1638795"/>
              </a:tblGrid>
              <a:tr h="370840">
                <a:tc>
                  <a:txBody>
                    <a:bodyPr/>
                    <a:lstStyle/>
                    <a:p>
                      <a:r>
                        <a:rPr lang="en-US" dirty="0" smtClean="0"/>
                        <a:t>Dataset</a:t>
                      </a:r>
                      <a:r>
                        <a:rPr lang="en-US" baseline="0" dirty="0" smtClean="0"/>
                        <a:t> Name </a:t>
                      </a:r>
                      <a:endParaRPr lang="en-US" dirty="0"/>
                    </a:p>
                  </a:txBody>
                  <a:tcPr/>
                </a:tc>
                <a:tc>
                  <a:txBody>
                    <a:bodyPr/>
                    <a:lstStyle/>
                    <a:p>
                      <a:r>
                        <a:rPr lang="en-US" dirty="0" smtClean="0"/>
                        <a:t>Training</a:t>
                      </a:r>
                      <a:r>
                        <a:rPr lang="en-US" baseline="0" dirty="0" smtClean="0"/>
                        <a:t> </a:t>
                      </a:r>
                      <a:r>
                        <a:rPr lang="en-US" dirty="0" smtClean="0"/>
                        <a:t>Data</a:t>
                      </a:r>
                      <a:r>
                        <a:rPr lang="en-US" baseline="0" dirty="0" smtClean="0"/>
                        <a:t> Size</a:t>
                      </a:r>
                      <a:endParaRPr lang="en-US" dirty="0"/>
                    </a:p>
                  </a:txBody>
                  <a:tcPr/>
                </a:tc>
                <a:tc>
                  <a:txBody>
                    <a:bodyPr/>
                    <a:lstStyle/>
                    <a:p>
                      <a:r>
                        <a:rPr lang="en-US" dirty="0" smtClean="0"/>
                        <a:t>Validation Data Size</a:t>
                      </a:r>
                      <a:endParaRPr lang="en-US" dirty="0"/>
                    </a:p>
                  </a:txBody>
                  <a:tcPr/>
                </a:tc>
                <a:tc>
                  <a:txBody>
                    <a:bodyPr/>
                    <a:lstStyle/>
                    <a:p>
                      <a:r>
                        <a:rPr lang="en-US" dirty="0" smtClean="0"/>
                        <a:t>Test Data Size</a:t>
                      </a:r>
                      <a:endParaRPr lang="en-US" dirty="0"/>
                    </a:p>
                  </a:txBody>
                  <a:tcPr/>
                </a:tc>
              </a:tr>
              <a:tr h="370840">
                <a:tc>
                  <a:txBody>
                    <a:bodyPr/>
                    <a:lstStyle/>
                    <a:p>
                      <a:r>
                        <a:rPr lang="en-US" dirty="0" smtClean="0"/>
                        <a:t>Flickr8K</a:t>
                      </a:r>
                      <a:endParaRPr lang="en-US" dirty="0"/>
                    </a:p>
                  </a:txBody>
                  <a:tcPr/>
                </a:tc>
                <a:tc>
                  <a:txBody>
                    <a:bodyPr/>
                    <a:lstStyle/>
                    <a:p>
                      <a:r>
                        <a:rPr lang="en-US" dirty="0" smtClean="0"/>
                        <a:t>6,000</a:t>
                      </a:r>
                      <a:endParaRPr lang="en-US" dirty="0"/>
                    </a:p>
                  </a:txBody>
                  <a:tcPr/>
                </a:tc>
                <a:tc>
                  <a:txBody>
                    <a:bodyPr/>
                    <a:lstStyle/>
                    <a:p>
                      <a:r>
                        <a:rPr lang="en-US" dirty="0" smtClean="0"/>
                        <a:t>1,000</a:t>
                      </a:r>
                      <a:endParaRPr lang="en-US" dirty="0"/>
                    </a:p>
                  </a:txBody>
                  <a:tcPr/>
                </a:tc>
                <a:tc>
                  <a:txBody>
                    <a:bodyPr/>
                    <a:lstStyle/>
                    <a:p>
                      <a:r>
                        <a:rPr lang="en-US" dirty="0" smtClean="0"/>
                        <a:t>1,000</a:t>
                      </a:r>
                      <a:endParaRPr lang="en-US" dirty="0"/>
                    </a:p>
                  </a:txBody>
                  <a:tcPr/>
                </a:tc>
              </a:tr>
              <a:tr h="370840">
                <a:tc>
                  <a:txBody>
                    <a:bodyPr/>
                    <a:lstStyle/>
                    <a:p>
                      <a:r>
                        <a:rPr lang="en-US" dirty="0" smtClean="0"/>
                        <a:t>Flick30K</a:t>
                      </a:r>
                      <a:endParaRPr lang="en-US" dirty="0"/>
                    </a:p>
                  </a:txBody>
                  <a:tcPr/>
                </a:tc>
                <a:tc>
                  <a:txBody>
                    <a:bodyPr/>
                    <a:lstStyle/>
                    <a:p>
                      <a:r>
                        <a:rPr lang="en-US" dirty="0" smtClean="0"/>
                        <a:t>29,000</a:t>
                      </a:r>
                      <a:endParaRPr lang="en-US" dirty="0"/>
                    </a:p>
                  </a:txBody>
                  <a:tcPr/>
                </a:tc>
                <a:tc>
                  <a:txBody>
                    <a:bodyPr/>
                    <a:lstStyle/>
                    <a:p>
                      <a:r>
                        <a:rPr lang="en-US" dirty="0" smtClean="0"/>
                        <a:t>1,000</a:t>
                      </a:r>
                      <a:endParaRPr lang="en-US" dirty="0"/>
                    </a:p>
                  </a:txBody>
                  <a:tcPr/>
                </a:tc>
                <a:tc>
                  <a:txBody>
                    <a:bodyPr/>
                    <a:lstStyle/>
                    <a:p>
                      <a:r>
                        <a:rPr lang="en-US" dirty="0" smtClean="0"/>
                        <a:t>1,000</a:t>
                      </a:r>
                      <a:endParaRPr lang="en-US" dirty="0"/>
                    </a:p>
                  </a:txBody>
                  <a:tcPr/>
                </a:tc>
              </a:tr>
              <a:tr h="370840">
                <a:tc>
                  <a:txBody>
                    <a:bodyPr/>
                    <a:lstStyle/>
                    <a:p>
                      <a:r>
                        <a:rPr lang="en-US" dirty="0" smtClean="0"/>
                        <a:t>MS COCO</a:t>
                      </a:r>
                      <a:endParaRPr lang="en-US" dirty="0"/>
                    </a:p>
                  </a:txBody>
                  <a:tcPr/>
                </a:tc>
                <a:tc>
                  <a:txBody>
                    <a:bodyPr/>
                    <a:lstStyle/>
                    <a:p>
                      <a:r>
                        <a:rPr lang="en-US" dirty="0" smtClean="0"/>
                        <a:t>1,30,000</a:t>
                      </a:r>
                      <a:endParaRPr lang="en-US" dirty="0"/>
                    </a:p>
                  </a:txBody>
                  <a:tcPr/>
                </a:tc>
                <a:tc>
                  <a:txBody>
                    <a:bodyPr/>
                    <a:lstStyle/>
                    <a:p>
                      <a:r>
                        <a:rPr lang="en-US" dirty="0" smtClean="0"/>
                        <a:t>5,000</a:t>
                      </a:r>
                      <a:endParaRPr lang="en-US" dirty="0"/>
                    </a:p>
                  </a:txBody>
                  <a:tcPr/>
                </a:tc>
                <a:tc>
                  <a:txBody>
                    <a:bodyPr/>
                    <a:lstStyle/>
                    <a:p>
                      <a:r>
                        <a:rPr lang="en-US" dirty="0" smtClean="0"/>
                        <a:t>5,000</a:t>
                      </a:r>
                      <a:endParaRPr lang="en-US" dirty="0"/>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0" dirty="0" smtClean="0"/>
              <a:t>EXPERIMENTS &amp; </a:t>
            </a:r>
            <a:r>
              <a:rPr lang="en-US" sz="3200" dirty="0" smtClean="0"/>
              <a:t>RESULTS : PART 1</a:t>
            </a:r>
            <a:endParaRPr lang="en-US" sz="3200" dirty="0"/>
          </a:p>
        </p:txBody>
      </p:sp>
      <p:sp>
        <p:nvSpPr>
          <p:cNvPr id="3" name="Text Placeholder 2"/>
          <p:cNvSpPr>
            <a:spLocks noGrp="1"/>
          </p:cNvSpPr>
          <p:nvPr>
            <p:ph type="body" idx="1"/>
          </p:nvPr>
        </p:nvSpPr>
        <p:spPr/>
        <p:txBody>
          <a:bodyPr/>
          <a:lstStyle/>
          <a:p>
            <a:pPr>
              <a:buNone/>
            </a:pPr>
            <a:r>
              <a:rPr lang="en-US" sz="2400" b="1" dirty="0" smtClean="0"/>
              <a:t>Image – Sentence Alignment Evaluation</a:t>
            </a:r>
          </a:p>
          <a:p>
            <a:pPr>
              <a:buNone/>
            </a:pPr>
            <a:endParaRPr lang="en-US" b="1" dirty="0"/>
          </a:p>
        </p:txBody>
      </p:sp>
      <p:sp>
        <p:nvSpPr>
          <p:cNvPr id="4" name="Slide Number Placeholder 3"/>
          <p:cNvSpPr>
            <a:spLocks noGrp="1"/>
          </p:cNvSpPr>
          <p:nvPr>
            <p:ph type="sldNum" idx="12"/>
          </p:nvPr>
        </p:nvSpPr>
        <p:spPr/>
        <p:txBody>
          <a:bodyPr/>
          <a:lstStyle/>
          <a:p>
            <a:fld id="{00000000-1234-1234-1234-123412341234}" type="slidenum">
              <a:rPr lang="en" smtClean="0"/>
              <a:pPr/>
              <a:t>13</a:t>
            </a:fld>
            <a:endParaRPr lang="en"/>
          </a:p>
        </p:txBody>
      </p:sp>
      <p:pic>
        <p:nvPicPr>
          <p:cNvPr id="30722" name="Picture 2"/>
          <p:cNvPicPr>
            <a:picLocks noChangeAspect="1" noChangeArrowheads="1"/>
          </p:cNvPicPr>
          <p:nvPr/>
        </p:nvPicPr>
        <p:blipFill>
          <a:blip r:embed="rId3"/>
          <a:srcRect l="7556" t="35793" r="27010" b="33474"/>
          <a:stretch>
            <a:fillRect/>
          </a:stretch>
        </p:blipFill>
        <p:spPr bwMode="auto">
          <a:xfrm>
            <a:off x="0" y="1617639"/>
            <a:ext cx="7348550" cy="2250170"/>
          </a:xfrm>
          <a:prstGeom prst="rect">
            <a:avLst/>
          </a:prstGeom>
          <a:noFill/>
          <a:ln w="9525">
            <a:noFill/>
            <a:miter lim="800000"/>
            <a:headEnd/>
            <a:tailEnd/>
          </a:ln>
        </p:spPr>
      </p:pic>
      <p:pic>
        <p:nvPicPr>
          <p:cNvPr id="30726" name="Picture 6"/>
          <p:cNvPicPr>
            <a:picLocks noChangeAspect="1" noChangeArrowheads="1"/>
          </p:cNvPicPr>
          <p:nvPr/>
        </p:nvPicPr>
        <p:blipFill>
          <a:blip r:embed="rId4"/>
          <a:srcRect l="37156" t="41366" r="31799" b="14042"/>
          <a:stretch>
            <a:fillRect/>
          </a:stretch>
        </p:blipFill>
        <p:spPr bwMode="auto">
          <a:xfrm>
            <a:off x="6652059" y="2655686"/>
            <a:ext cx="2369098" cy="19131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0" dirty="0" smtClean="0"/>
              <a:t>EXPERIMENTS &amp; </a:t>
            </a:r>
            <a:r>
              <a:rPr lang="en-US" sz="3200" dirty="0" smtClean="0"/>
              <a:t>RESULTS : PART 1</a:t>
            </a:r>
            <a:endParaRPr lang="en-US" sz="3200" dirty="0"/>
          </a:p>
        </p:txBody>
      </p:sp>
      <p:sp>
        <p:nvSpPr>
          <p:cNvPr id="3" name="Text Placeholder 2"/>
          <p:cNvSpPr>
            <a:spLocks noGrp="1"/>
          </p:cNvSpPr>
          <p:nvPr>
            <p:ph type="body" idx="1"/>
          </p:nvPr>
        </p:nvSpPr>
        <p:spPr/>
        <p:txBody>
          <a:bodyPr/>
          <a:lstStyle/>
          <a:p>
            <a:pPr>
              <a:buNone/>
            </a:pPr>
            <a:r>
              <a:rPr lang="en-US" sz="2400" b="1" dirty="0" smtClean="0"/>
              <a:t>Image – Sentence Alignment Evaluation</a:t>
            </a:r>
          </a:p>
          <a:p>
            <a:pPr>
              <a:buNone/>
            </a:pPr>
            <a:endParaRPr lang="en-US" b="1" dirty="0"/>
          </a:p>
        </p:txBody>
      </p:sp>
      <p:sp>
        <p:nvSpPr>
          <p:cNvPr id="4" name="Slide Number Placeholder 3"/>
          <p:cNvSpPr>
            <a:spLocks noGrp="1"/>
          </p:cNvSpPr>
          <p:nvPr>
            <p:ph type="sldNum" idx="12"/>
          </p:nvPr>
        </p:nvSpPr>
        <p:spPr/>
        <p:txBody>
          <a:bodyPr/>
          <a:lstStyle/>
          <a:p>
            <a:fld id="{00000000-1234-1234-1234-123412341234}" type="slidenum">
              <a:rPr lang="en" smtClean="0"/>
              <a:pPr/>
              <a:t>14</a:t>
            </a:fld>
            <a:endParaRPr lang="en"/>
          </a:p>
        </p:txBody>
      </p:sp>
      <p:pic>
        <p:nvPicPr>
          <p:cNvPr id="29699" name="Picture 3"/>
          <p:cNvPicPr>
            <a:picLocks noChangeAspect="1" noChangeArrowheads="1"/>
          </p:cNvPicPr>
          <p:nvPr/>
        </p:nvPicPr>
        <p:blipFill>
          <a:blip r:embed="rId3"/>
          <a:srcRect l="11841" t="54538" r="31561" b="5626"/>
          <a:stretch>
            <a:fillRect/>
          </a:stretch>
        </p:blipFill>
        <p:spPr bwMode="auto">
          <a:xfrm>
            <a:off x="311699" y="1708510"/>
            <a:ext cx="5566587" cy="2575939"/>
          </a:xfrm>
          <a:prstGeom prst="rect">
            <a:avLst/>
          </a:prstGeom>
          <a:noFill/>
          <a:ln w="9525">
            <a:noFill/>
            <a:miter lim="800000"/>
            <a:headEnd/>
            <a:tailEnd/>
          </a:ln>
        </p:spPr>
      </p:pic>
      <p:sp>
        <p:nvSpPr>
          <p:cNvPr id="8" name="TextBox 7"/>
          <p:cNvSpPr txBox="1"/>
          <p:nvPr/>
        </p:nvSpPr>
        <p:spPr>
          <a:xfrm>
            <a:off x="6023785" y="1719527"/>
            <a:ext cx="2808515" cy="2377574"/>
          </a:xfrm>
          <a:prstGeom prst="rect">
            <a:avLst/>
          </a:prstGeom>
          <a:noFill/>
        </p:spPr>
        <p:txBody>
          <a:bodyPr wrap="square" rtlCol="0">
            <a:spAutoFit/>
          </a:bodyPr>
          <a:lstStyle/>
          <a:p>
            <a:pPr>
              <a:buFont typeface="Wingdings" pitchFamily="2" charset="2"/>
              <a:buChar char="Ø"/>
            </a:pPr>
            <a:r>
              <a:rPr lang="en-US" dirty="0" smtClean="0"/>
              <a:t>Comparison to previous work</a:t>
            </a:r>
          </a:p>
          <a:p>
            <a:pPr lvl="1">
              <a:buFont typeface="Wingdings" pitchFamily="2" charset="2"/>
              <a:buChar char="ü"/>
            </a:pPr>
            <a:r>
              <a:rPr lang="en-US" b="1" dirty="0" smtClean="0"/>
              <a:t>BETTER! </a:t>
            </a:r>
            <a:r>
              <a:rPr lang="en-US" dirty="0" smtClean="0"/>
              <a:t>(except one)</a:t>
            </a:r>
            <a:endParaRPr lang="en-US" b="1" dirty="0" smtClean="0"/>
          </a:p>
          <a:p>
            <a:pPr lvl="1">
              <a:buFont typeface="Wingdings" pitchFamily="2" charset="2"/>
              <a:buChar char="Ø"/>
            </a:pPr>
            <a:endParaRPr lang="en-US" dirty="0" smtClean="0"/>
          </a:p>
          <a:p>
            <a:pPr>
              <a:buFont typeface="Wingdings" pitchFamily="2" charset="2"/>
              <a:buChar char="Ø"/>
            </a:pPr>
            <a:r>
              <a:rPr lang="en-US" b="1" dirty="0" smtClean="0">
                <a:solidFill>
                  <a:srgbClr val="00B050"/>
                </a:solidFill>
              </a:rPr>
              <a:t>Performance improvement</a:t>
            </a:r>
          </a:p>
          <a:p>
            <a:pPr lvl="1">
              <a:buFont typeface="Wingdings" pitchFamily="2" charset="2"/>
              <a:buChar char="ü"/>
            </a:pPr>
            <a:r>
              <a:rPr lang="en-US" dirty="0" smtClean="0"/>
              <a:t>Simpler cost function</a:t>
            </a:r>
          </a:p>
          <a:p>
            <a:pPr lvl="1"/>
            <a:endParaRPr lang="en-US" dirty="0" smtClean="0"/>
          </a:p>
          <a:p>
            <a:pPr>
              <a:buFont typeface="Wingdings" pitchFamily="2" charset="2"/>
              <a:buChar char="Ø"/>
            </a:pPr>
            <a:r>
              <a:rPr lang="en-US" b="1" dirty="0" smtClean="0">
                <a:solidFill>
                  <a:srgbClr val="00B050"/>
                </a:solidFill>
              </a:rPr>
              <a:t>Qualitative aspect</a:t>
            </a:r>
          </a:p>
          <a:p>
            <a:pPr lvl="1">
              <a:buFont typeface="Wingdings" pitchFamily="2" charset="2"/>
              <a:buChar char="ü"/>
            </a:pPr>
            <a:r>
              <a:rPr lang="en-US" dirty="0" smtClean="0"/>
              <a:t>Discovers small and rare objects</a:t>
            </a:r>
          </a:p>
          <a:p>
            <a:pPr lvl="1">
              <a:buFont typeface="Wingdings" pitchFamily="2" charset="2"/>
              <a:buChar char="ü"/>
            </a:pPr>
            <a:endParaRPr lang="en-US" dirty="0" smtClean="0"/>
          </a:p>
          <a:p>
            <a:pPr>
              <a:buFont typeface="Wingdings" pitchFamily="2" charset="2"/>
              <a:buChar char="q"/>
            </a:pPr>
            <a:endParaRPr lang="en-US" dirty="0" smtClean="0"/>
          </a:p>
        </p:txBody>
      </p:sp>
      <p:pic>
        <p:nvPicPr>
          <p:cNvPr id="7" name="Picture 6" descr="bidirectional-rnn-300x196.png"/>
          <p:cNvPicPr>
            <a:picLocks noChangeAspect="1"/>
          </p:cNvPicPr>
          <p:nvPr/>
        </p:nvPicPr>
        <p:blipFill>
          <a:blip r:embed="rId4"/>
          <a:srcRect b="95649"/>
          <a:stretch>
            <a:fillRect/>
          </a:stretch>
        </p:blipFill>
        <p:spPr>
          <a:xfrm rot="16200000">
            <a:off x="4323878" y="2741071"/>
            <a:ext cx="2586969" cy="521846"/>
          </a:xfrm>
          <a:prstGeom prst="rect">
            <a:avLst/>
          </a:prstGeom>
        </p:spPr>
      </p:pic>
      <p:pic>
        <p:nvPicPr>
          <p:cNvPr id="9" name="Picture 8" descr="bidirectional-rnn-300x196.png"/>
          <p:cNvPicPr>
            <a:picLocks noChangeAspect="1"/>
          </p:cNvPicPr>
          <p:nvPr/>
        </p:nvPicPr>
        <p:blipFill>
          <a:blip r:embed="rId4"/>
          <a:srcRect b="95649"/>
          <a:stretch>
            <a:fillRect/>
          </a:stretch>
        </p:blipFill>
        <p:spPr>
          <a:xfrm rot="16200000">
            <a:off x="2613283" y="2777437"/>
            <a:ext cx="2575939" cy="460144"/>
          </a:xfrm>
          <a:prstGeom prst="rect">
            <a:avLst/>
          </a:prstGeom>
        </p:spPr>
      </p:pic>
      <p:sp>
        <p:nvSpPr>
          <p:cNvPr id="13" name="TextBox 12"/>
          <p:cNvSpPr txBox="1"/>
          <p:nvPr/>
        </p:nvSpPr>
        <p:spPr>
          <a:xfrm rot="16200000">
            <a:off x="3090510" y="2666079"/>
            <a:ext cx="1693412" cy="300082"/>
          </a:xfrm>
          <a:prstGeom prst="rect">
            <a:avLst/>
          </a:prstGeom>
          <a:noFill/>
        </p:spPr>
        <p:txBody>
          <a:bodyPr wrap="none" rtlCol="0">
            <a:spAutoFit/>
          </a:bodyPr>
          <a:lstStyle/>
          <a:p>
            <a:r>
              <a:rPr lang="en-US" dirty="0" smtClean="0"/>
              <a:t>Query on annotation </a:t>
            </a:r>
            <a:endParaRPr lang="en-US" dirty="0"/>
          </a:p>
        </p:txBody>
      </p:sp>
      <p:sp>
        <p:nvSpPr>
          <p:cNvPr id="14" name="TextBox 13"/>
          <p:cNvSpPr txBox="1"/>
          <p:nvPr/>
        </p:nvSpPr>
        <p:spPr>
          <a:xfrm rot="16200000">
            <a:off x="1532600" y="2856871"/>
            <a:ext cx="1346266" cy="300082"/>
          </a:xfrm>
          <a:prstGeom prst="rect">
            <a:avLst/>
          </a:prstGeom>
          <a:noFill/>
        </p:spPr>
        <p:txBody>
          <a:bodyPr wrap="none" rtlCol="0">
            <a:spAutoFit/>
          </a:bodyPr>
          <a:lstStyle/>
          <a:p>
            <a:r>
              <a:rPr lang="en-US" dirty="0" smtClean="0"/>
              <a:t>Query on image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smtClean="0"/>
              <a:t>EXPERIMENTS &amp; </a:t>
            </a:r>
            <a:r>
              <a:rPr lang="en-US" dirty="0" smtClean="0"/>
              <a:t>RESULTS : PART 2</a:t>
            </a:r>
            <a:endParaRPr lang="en-US" dirty="0"/>
          </a:p>
        </p:txBody>
      </p:sp>
      <p:sp>
        <p:nvSpPr>
          <p:cNvPr id="3" name="Text Placeholder 2"/>
          <p:cNvSpPr>
            <a:spLocks noGrp="1"/>
          </p:cNvSpPr>
          <p:nvPr>
            <p:ph type="body" idx="1"/>
          </p:nvPr>
        </p:nvSpPr>
        <p:spPr>
          <a:xfrm>
            <a:off x="311700" y="1017650"/>
            <a:ext cx="8520600" cy="3416400"/>
          </a:xfrm>
        </p:spPr>
        <p:txBody>
          <a:bodyPr/>
          <a:lstStyle/>
          <a:p>
            <a:pPr>
              <a:buNone/>
            </a:pPr>
            <a:r>
              <a:rPr lang="en-US" b="1" dirty="0" smtClean="0"/>
              <a:t>Generated Descriptions : </a:t>
            </a:r>
            <a:r>
              <a:rPr lang="en-US" b="1" dirty="0" err="1" smtClean="0"/>
              <a:t>Fullframe</a:t>
            </a:r>
            <a:r>
              <a:rPr lang="en-US" b="1" dirty="0" smtClean="0"/>
              <a:t> Evaluations</a:t>
            </a:r>
            <a:endParaRPr lang="en-US" b="1" dirty="0"/>
          </a:p>
        </p:txBody>
      </p:sp>
      <p:sp>
        <p:nvSpPr>
          <p:cNvPr id="4" name="Slide Number Placeholder 3"/>
          <p:cNvSpPr>
            <a:spLocks noGrp="1"/>
          </p:cNvSpPr>
          <p:nvPr>
            <p:ph type="sldNum" idx="12"/>
          </p:nvPr>
        </p:nvSpPr>
        <p:spPr/>
        <p:txBody>
          <a:bodyPr/>
          <a:lstStyle/>
          <a:p>
            <a:fld id="{00000000-1234-1234-1234-123412341234}" type="slidenum">
              <a:rPr lang="en" smtClean="0"/>
              <a:pPr/>
              <a:t>15</a:t>
            </a:fld>
            <a:endParaRPr lang="en"/>
          </a:p>
        </p:txBody>
      </p:sp>
      <p:pic>
        <p:nvPicPr>
          <p:cNvPr id="41987" name="Picture 3"/>
          <p:cNvPicPr>
            <a:picLocks noChangeAspect="1" noChangeArrowheads="1"/>
          </p:cNvPicPr>
          <p:nvPr/>
        </p:nvPicPr>
        <p:blipFill>
          <a:blip r:embed="rId3"/>
          <a:srcRect l="47212" t="42272" r="34723" b="20370"/>
          <a:stretch>
            <a:fillRect/>
          </a:stretch>
        </p:blipFill>
        <p:spPr bwMode="auto">
          <a:xfrm>
            <a:off x="6829142" y="1483231"/>
            <a:ext cx="2177143" cy="2531261"/>
          </a:xfrm>
          <a:prstGeom prst="rect">
            <a:avLst/>
          </a:prstGeom>
          <a:noFill/>
          <a:ln w="9525">
            <a:noFill/>
            <a:miter lim="800000"/>
            <a:headEnd/>
            <a:tailEnd/>
          </a:ln>
        </p:spPr>
      </p:pic>
      <p:pic>
        <p:nvPicPr>
          <p:cNvPr id="9" name="Picture 2"/>
          <p:cNvPicPr>
            <a:picLocks noChangeAspect="1" noChangeArrowheads="1"/>
          </p:cNvPicPr>
          <p:nvPr/>
        </p:nvPicPr>
        <p:blipFill>
          <a:blip r:embed="rId4"/>
          <a:srcRect l="39750" t="23848" r="44094" b="44643"/>
          <a:stretch>
            <a:fillRect/>
          </a:stretch>
        </p:blipFill>
        <p:spPr bwMode="auto">
          <a:xfrm>
            <a:off x="3145970" y="1483231"/>
            <a:ext cx="1932669" cy="2119151"/>
          </a:xfrm>
          <a:prstGeom prst="rect">
            <a:avLst/>
          </a:prstGeom>
          <a:noFill/>
          <a:ln w="9525">
            <a:noFill/>
            <a:miter lim="800000"/>
            <a:headEnd/>
            <a:tailEnd/>
          </a:ln>
        </p:spPr>
      </p:pic>
      <p:pic>
        <p:nvPicPr>
          <p:cNvPr id="10" name="Picture 2"/>
          <p:cNvPicPr>
            <a:picLocks noChangeAspect="1" noChangeArrowheads="1"/>
          </p:cNvPicPr>
          <p:nvPr/>
        </p:nvPicPr>
        <p:blipFill>
          <a:blip r:embed="rId4"/>
          <a:srcRect l="8623" t="23848" r="76963" b="44643"/>
          <a:stretch>
            <a:fillRect/>
          </a:stretch>
        </p:blipFill>
        <p:spPr bwMode="auto">
          <a:xfrm>
            <a:off x="1527986" y="1589728"/>
            <a:ext cx="1617985" cy="1988521"/>
          </a:xfrm>
          <a:prstGeom prst="rect">
            <a:avLst/>
          </a:prstGeom>
          <a:noFill/>
          <a:ln w="9525">
            <a:noFill/>
            <a:miter lim="800000"/>
            <a:headEnd/>
            <a:tailEnd/>
          </a:ln>
        </p:spPr>
      </p:pic>
      <p:pic>
        <p:nvPicPr>
          <p:cNvPr id="11" name="Picture 2"/>
          <p:cNvPicPr>
            <a:picLocks noChangeAspect="1" noChangeArrowheads="1"/>
          </p:cNvPicPr>
          <p:nvPr/>
        </p:nvPicPr>
        <p:blipFill>
          <a:blip r:embed="rId4"/>
          <a:srcRect l="23878" t="23848" r="59966" b="44643"/>
          <a:stretch>
            <a:fillRect/>
          </a:stretch>
        </p:blipFill>
        <p:spPr bwMode="auto">
          <a:xfrm>
            <a:off x="0" y="1583539"/>
            <a:ext cx="1527986" cy="1675421"/>
          </a:xfrm>
          <a:prstGeom prst="rect">
            <a:avLst/>
          </a:prstGeom>
          <a:noFill/>
          <a:ln w="9525">
            <a:noFill/>
            <a:miter lim="800000"/>
            <a:headEnd/>
            <a:tailEnd/>
          </a:ln>
        </p:spPr>
      </p:pic>
      <p:sp>
        <p:nvSpPr>
          <p:cNvPr id="14" name="TextBox 13"/>
          <p:cNvSpPr txBox="1"/>
          <p:nvPr/>
        </p:nvSpPr>
        <p:spPr>
          <a:xfrm>
            <a:off x="4131166" y="3578249"/>
            <a:ext cx="1273105" cy="507831"/>
          </a:xfrm>
          <a:prstGeom prst="rect">
            <a:avLst/>
          </a:prstGeom>
          <a:noFill/>
        </p:spPr>
        <p:txBody>
          <a:bodyPr wrap="none" rtlCol="0">
            <a:spAutoFit/>
          </a:bodyPr>
          <a:lstStyle/>
          <a:p>
            <a:r>
              <a:rPr lang="en-US" sz="900" i="1" dirty="0" smtClean="0"/>
              <a:t>Human ground truth -&gt;</a:t>
            </a:r>
          </a:p>
          <a:p>
            <a:endParaRPr lang="en-US" sz="900" i="1" dirty="0" smtClean="0"/>
          </a:p>
          <a:p>
            <a:r>
              <a:rPr lang="en-US" sz="900" i="1" dirty="0" smtClean="0"/>
              <a:t>Generated sentence -&gt;</a:t>
            </a:r>
            <a:endParaRPr lang="en-US" sz="900" i="1" dirty="0"/>
          </a:p>
        </p:txBody>
      </p:sp>
      <p:pic>
        <p:nvPicPr>
          <p:cNvPr id="15" name="Picture 3"/>
          <p:cNvPicPr>
            <a:picLocks noChangeAspect="1" noChangeArrowheads="1"/>
          </p:cNvPicPr>
          <p:nvPr/>
        </p:nvPicPr>
        <p:blipFill>
          <a:blip r:embed="rId3"/>
          <a:srcRect l="35479" t="81260" r="52698" b="14028"/>
          <a:stretch>
            <a:fillRect/>
          </a:stretch>
        </p:blipFill>
        <p:spPr bwMode="auto">
          <a:xfrm>
            <a:off x="5404271" y="3859987"/>
            <a:ext cx="1424871" cy="319250"/>
          </a:xfrm>
          <a:prstGeom prst="rect">
            <a:avLst/>
          </a:prstGeom>
          <a:noFill/>
          <a:ln w="9525">
            <a:noFill/>
            <a:miter lim="800000"/>
            <a:headEnd/>
            <a:tailEnd/>
          </a:ln>
        </p:spPr>
      </p:pic>
      <p:pic>
        <p:nvPicPr>
          <p:cNvPr id="16" name="Picture 3"/>
          <p:cNvPicPr>
            <a:picLocks noChangeAspect="1" noChangeArrowheads="1"/>
          </p:cNvPicPr>
          <p:nvPr/>
        </p:nvPicPr>
        <p:blipFill>
          <a:blip r:embed="rId3"/>
          <a:srcRect l="47302" t="82759" r="33606" b="14028"/>
          <a:stretch>
            <a:fillRect/>
          </a:stretch>
        </p:blipFill>
        <p:spPr bwMode="auto">
          <a:xfrm>
            <a:off x="6844014" y="3905635"/>
            <a:ext cx="2300872" cy="217714"/>
          </a:xfrm>
          <a:prstGeom prst="rect">
            <a:avLst/>
          </a:prstGeom>
          <a:noFill/>
          <a:ln w="9525">
            <a:noFill/>
            <a:miter lim="800000"/>
            <a:headEnd/>
            <a:tailEnd/>
          </a:ln>
        </p:spPr>
      </p:pic>
      <p:pic>
        <p:nvPicPr>
          <p:cNvPr id="17" name="Picture 3"/>
          <p:cNvPicPr>
            <a:picLocks noChangeAspect="1" noChangeArrowheads="1"/>
          </p:cNvPicPr>
          <p:nvPr/>
        </p:nvPicPr>
        <p:blipFill>
          <a:blip r:embed="rId3"/>
          <a:srcRect l="35479" t="42272" r="52574" b="22741"/>
          <a:stretch>
            <a:fillRect/>
          </a:stretch>
        </p:blipFill>
        <p:spPr bwMode="auto">
          <a:xfrm>
            <a:off x="5404271" y="1478494"/>
            <a:ext cx="1439743" cy="237060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smtClean="0"/>
              <a:t>EXPERIMENTS &amp; </a:t>
            </a:r>
            <a:r>
              <a:rPr lang="en-US" dirty="0" smtClean="0"/>
              <a:t>RESULTS : PART 2</a:t>
            </a:r>
            <a:endParaRPr lang="en-US" dirty="0"/>
          </a:p>
        </p:txBody>
      </p:sp>
      <p:sp>
        <p:nvSpPr>
          <p:cNvPr id="3" name="Text Placeholder 2"/>
          <p:cNvSpPr>
            <a:spLocks noGrp="1"/>
          </p:cNvSpPr>
          <p:nvPr>
            <p:ph type="body" idx="1"/>
          </p:nvPr>
        </p:nvSpPr>
        <p:spPr/>
        <p:txBody>
          <a:bodyPr/>
          <a:lstStyle/>
          <a:p>
            <a:pPr>
              <a:buNone/>
            </a:pPr>
            <a:r>
              <a:rPr lang="en-US" b="1" dirty="0" smtClean="0"/>
              <a:t>Generated Descriptions : </a:t>
            </a:r>
            <a:r>
              <a:rPr lang="en-US" b="1" dirty="0" err="1" smtClean="0"/>
              <a:t>Fullframe</a:t>
            </a:r>
            <a:r>
              <a:rPr lang="en-US" b="1" dirty="0" smtClean="0"/>
              <a:t> Evaluations with </a:t>
            </a:r>
            <a:r>
              <a:rPr lang="en-US" b="1" dirty="0" smtClean="0">
                <a:solidFill>
                  <a:schemeClr val="accent2"/>
                </a:solidFill>
              </a:rPr>
              <a:t>BLEU scores</a:t>
            </a:r>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a:p>
        </p:txBody>
      </p:sp>
      <p:sp>
        <p:nvSpPr>
          <p:cNvPr id="4" name="Slide Number Placeholder 3"/>
          <p:cNvSpPr>
            <a:spLocks noGrp="1"/>
          </p:cNvSpPr>
          <p:nvPr>
            <p:ph type="sldNum" idx="12"/>
          </p:nvPr>
        </p:nvSpPr>
        <p:spPr/>
        <p:txBody>
          <a:bodyPr/>
          <a:lstStyle/>
          <a:p>
            <a:fld id="{00000000-1234-1234-1234-123412341234}" type="slidenum">
              <a:rPr lang="en" smtClean="0"/>
              <a:pPr/>
              <a:t>16</a:t>
            </a:fld>
            <a:endParaRPr lang="en"/>
          </a:p>
        </p:txBody>
      </p:sp>
      <p:pic>
        <p:nvPicPr>
          <p:cNvPr id="52226" name="Picture 2"/>
          <p:cNvPicPr>
            <a:picLocks noChangeAspect="1" noChangeArrowheads="1"/>
          </p:cNvPicPr>
          <p:nvPr/>
        </p:nvPicPr>
        <p:blipFill>
          <a:blip r:embed="rId3"/>
          <a:srcRect l="7028" t="41177" r="26566" b="33376"/>
          <a:stretch>
            <a:fillRect/>
          </a:stretch>
        </p:blipFill>
        <p:spPr bwMode="auto">
          <a:xfrm>
            <a:off x="192143" y="1545771"/>
            <a:ext cx="7340771" cy="1861458"/>
          </a:xfrm>
          <a:prstGeom prst="rect">
            <a:avLst/>
          </a:prstGeom>
          <a:noFill/>
          <a:ln w="9525">
            <a:noFill/>
            <a:miter lim="800000"/>
            <a:headEnd/>
            <a:tailEnd/>
          </a:ln>
        </p:spPr>
      </p:pic>
      <p:sp>
        <p:nvSpPr>
          <p:cNvPr id="7" name="TextBox 6"/>
          <p:cNvSpPr txBox="1"/>
          <p:nvPr/>
        </p:nvSpPr>
        <p:spPr>
          <a:xfrm>
            <a:off x="7456712" y="1839690"/>
            <a:ext cx="1716111" cy="923330"/>
          </a:xfrm>
          <a:prstGeom prst="rect">
            <a:avLst/>
          </a:prstGeom>
          <a:noFill/>
        </p:spPr>
        <p:txBody>
          <a:bodyPr wrap="none" rtlCol="0">
            <a:spAutoFit/>
          </a:bodyPr>
          <a:lstStyle/>
          <a:p>
            <a:endParaRPr lang="en-US" dirty="0" smtClean="0"/>
          </a:p>
          <a:p>
            <a:r>
              <a:rPr lang="en-US" b="1" dirty="0" smtClean="0"/>
              <a:t>*Candidate sentence </a:t>
            </a:r>
          </a:p>
          <a:p>
            <a:r>
              <a:rPr lang="en-US" b="1" dirty="0" smtClean="0"/>
              <a:t>compared with 5</a:t>
            </a:r>
          </a:p>
          <a:p>
            <a:r>
              <a:rPr lang="en-US" b="1" dirty="0" smtClean="0"/>
              <a:t>reference sentences</a:t>
            </a:r>
            <a:endParaRPr lang="en-US" b="1" dirty="0"/>
          </a:p>
        </p:txBody>
      </p:sp>
      <p:sp>
        <p:nvSpPr>
          <p:cNvPr id="8" name="TextBox 7"/>
          <p:cNvSpPr txBox="1"/>
          <p:nvPr/>
        </p:nvSpPr>
        <p:spPr>
          <a:xfrm>
            <a:off x="191954" y="3540219"/>
            <a:ext cx="2808515" cy="1131079"/>
          </a:xfrm>
          <a:prstGeom prst="rect">
            <a:avLst/>
          </a:prstGeom>
          <a:noFill/>
        </p:spPr>
        <p:txBody>
          <a:bodyPr wrap="square" rtlCol="0">
            <a:spAutoFit/>
          </a:bodyPr>
          <a:lstStyle/>
          <a:p>
            <a:pPr>
              <a:buFont typeface="Wingdings" pitchFamily="2" charset="2"/>
              <a:buChar char="Ø"/>
            </a:pPr>
            <a:r>
              <a:rPr lang="en-US" dirty="0" smtClean="0"/>
              <a:t>Comparison to previous work</a:t>
            </a:r>
          </a:p>
          <a:p>
            <a:pPr lvl="1">
              <a:buFont typeface="Wingdings" pitchFamily="2" charset="2"/>
              <a:buChar char="ü"/>
            </a:pPr>
            <a:r>
              <a:rPr lang="en-US" b="1" dirty="0" smtClean="0"/>
              <a:t>Simplified and faster but slight degradation in performance</a:t>
            </a:r>
          </a:p>
          <a:p>
            <a:endParaRPr lang="en-US" dirty="0" smtClean="0"/>
          </a:p>
        </p:txBody>
      </p:sp>
      <p:sp>
        <p:nvSpPr>
          <p:cNvPr id="9" name="TextBox 8"/>
          <p:cNvSpPr txBox="1"/>
          <p:nvPr/>
        </p:nvSpPr>
        <p:spPr>
          <a:xfrm>
            <a:off x="5507176" y="3526975"/>
            <a:ext cx="2955617" cy="715581"/>
          </a:xfrm>
          <a:prstGeom prst="rect">
            <a:avLst/>
          </a:prstGeom>
          <a:noFill/>
        </p:spPr>
        <p:txBody>
          <a:bodyPr wrap="none" rtlCol="0">
            <a:spAutoFit/>
          </a:bodyPr>
          <a:lstStyle/>
          <a:p>
            <a:pPr>
              <a:buFont typeface="Wingdings" pitchFamily="2" charset="2"/>
              <a:buChar char="Ø"/>
            </a:pPr>
            <a:r>
              <a:rPr lang="en-US" b="1" dirty="0" smtClean="0">
                <a:solidFill>
                  <a:srgbClr val="00B050"/>
                </a:solidFill>
              </a:rPr>
              <a:t>Outperform retrieval based methods</a:t>
            </a:r>
          </a:p>
          <a:p>
            <a:pPr lvl="1"/>
            <a:endParaRPr lang="en-US" dirty="0" smtClean="0"/>
          </a:p>
          <a:p>
            <a:endParaRPr lang="en-US" dirty="0"/>
          </a:p>
        </p:txBody>
      </p:sp>
      <p:sp>
        <p:nvSpPr>
          <p:cNvPr id="10" name="TextBox 9"/>
          <p:cNvSpPr txBox="1"/>
          <p:nvPr/>
        </p:nvSpPr>
        <p:spPr>
          <a:xfrm>
            <a:off x="2634344" y="3319226"/>
            <a:ext cx="3045129" cy="923330"/>
          </a:xfrm>
          <a:prstGeom prst="rect">
            <a:avLst/>
          </a:prstGeom>
          <a:noFill/>
        </p:spPr>
        <p:txBody>
          <a:bodyPr wrap="none" rtlCol="0">
            <a:spAutoFit/>
          </a:bodyPr>
          <a:lstStyle/>
          <a:p>
            <a:pPr lvl="1">
              <a:buFont typeface="Wingdings" pitchFamily="2" charset="2"/>
              <a:buChar char="Ø"/>
            </a:pPr>
            <a:endParaRPr lang="en-US" dirty="0" smtClean="0"/>
          </a:p>
          <a:p>
            <a:pPr>
              <a:buFont typeface="Wingdings" pitchFamily="2" charset="2"/>
              <a:buChar char="Ø"/>
            </a:pPr>
            <a:r>
              <a:rPr lang="en-US" b="1" dirty="0" smtClean="0">
                <a:solidFill>
                  <a:srgbClr val="FF0000"/>
                </a:solidFill>
              </a:rPr>
              <a:t>Qualitative aspect</a:t>
            </a:r>
          </a:p>
          <a:p>
            <a:pPr lvl="1">
              <a:buFont typeface="Wingdings" pitchFamily="2" charset="2"/>
              <a:buChar char="ü"/>
            </a:pPr>
            <a:r>
              <a:rPr lang="en-US" dirty="0" smtClean="0"/>
              <a:t>Wrong description for some cases</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smtClean="0"/>
              <a:t>EXPERIMENTS </a:t>
            </a:r>
            <a:r>
              <a:rPr lang="en-US" dirty="0" smtClean="0"/>
              <a:t>&amp; RESULTS : PART 3</a:t>
            </a:r>
            <a:endParaRPr lang="en-US" dirty="0"/>
          </a:p>
        </p:txBody>
      </p:sp>
      <p:sp>
        <p:nvSpPr>
          <p:cNvPr id="3" name="Text Placeholder 2"/>
          <p:cNvSpPr>
            <a:spLocks noGrp="1"/>
          </p:cNvSpPr>
          <p:nvPr>
            <p:ph type="body" idx="1"/>
          </p:nvPr>
        </p:nvSpPr>
        <p:spPr/>
        <p:txBody>
          <a:bodyPr/>
          <a:lstStyle/>
          <a:p>
            <a:pPr>
              <a:buNone/>
            </a:pPr>
            <a:r>
              <a:rPr lang="en-US" b="1" dirty="0" smtClean="0"/>
              <a:t>Generated Descriptions : Region Evaluations</a:t>
            </a:r>
          </a:p>
          <a:p>
            <a:pPr>
              <a:buNone/>
            </a:pPr>
            <a:endParaRPr lang="en-US" b="1" dirty="0" smtClean="0"/>
          </a:p>
          <a:p>
            <a:pPr>
              <a:buNone/>
            </a:pPr>
            <a:endParaRPr lang="en-US" b="1" dirty="0"/>
          </a:p>
        </p:txBody>
      </p:sp>
      <p:sp>
        <p:nvSpPr>
          <p:cNvPr id="4" name="Slide Number Placeholder 3"/>
          <p:cNvSpPr>
            <a:spLocks noGrp="1"/>
          </p:cNvSpPr>
          <p:nvPr>
            <p:ph type="sldNum" idx="12"/>
          </p:nvPr>
        </p:nvSpPr>
        <p:spPr/>
        <p:txBody>
          <a:bodyPr/>
          <a:lstStyle/>
          <a:p>
            <a:fld id="{00000000-1234-1234-1234-123412341234}" type="slidenum">
              <a:rPr lang="en" smtClean="0"/>
              <a:pPr/>
              <a:t>17</a:t>
            </a:fld>
            <a:endParaRPr lang="en"/>
          </a:p>
        </p:txBody>
      </p:sp>
      <p:pic>
        <p:nvPicPr>
          <p:cNvPr id="40961" name="Picture 1"/>
          <p:cNvPicPr>
            <a:picLocks noChangeAspect="1" noChangeArrowheads="1"/>
          </p:cNvPicPr>
          <p:nvPr/>
        </p:nvPicPr>
        <p:blipFill>
          <a:blip r:embed="rId2"/>
          <a:srcRect l="6024" t="31476" r="20277" b="39020"/>
          <a:stretch>
            <a:fillRect/>
          </a:stretch>
        </p:blipFill>
        <p:spPr bwMode="auto">
          <a:xfrm>
            <a:off x="311699" y="1685875"/>
            <a:ext cx="8663435" cy="24506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smtClean="0"/>
              <a:t>EXPERIMENTS </a:t>
            </a:r>
            <a:r>
              <a:rPr lang="en-US" dirty="0" smtClean="0"/>
              <a:t>&amp; RESULTS : PART 3</a:t>
            </a:r>
            <a:endParaRPr lang="en-US" dirty="0"/>
          </a:p>
        </p:txBody>
      </p:sp>
      <p:sp>
        <p:nvSpPr>
          <p:cNvPr id="3" name="Text Placeholder 2"/>
          <p:cNvSpPr>
            <a:spLocks noGrp="1"/>
          </p:cNvSpPr>
          <p:nvPr>
            <p:ph type="body" idx="1"/>
          </p:nvPr>
        </p:nvSpPr>
        <p:spPr/>
        <p:txBody>
          <a:bodyPr/>
          <a:lstStyle/>
          <a:p>
            <a:pPr>
              <a:buNone/>
            </a:pPr>
            <a:r>
              <a:rPr lang="en-US" b="1" dirty="0" smtClean="0"/>
              <a:t>Generated Descriptions : Region Evaluations</a:t>
            </a:r>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smtClean="0"/>
          </a:p>
          <a:p>
            <a:pPr>
              <a:buNone/>
            </a:pPr>
            <a:endParaRPr lang="en-US" b="1" dirty="0" smtClean="0"/>
          </a:p>
          <a:p>
            <a:r>
              <a:rPr lang="en-US" dirty="0" smtClean="0"/>
              <a:t>Optimizations </a:t>
            </a:r>
          </a:p>
          <a:p>
            <a:pPr>
              <a:buNone/>
            </a:pPr>
            <a:endParaRPr lang="en-US" b="1" dirty="0" smtClean="0"/>
          </a:p>
          <a:p>
            <a:pPr>
              <a:buNone/>
            </a:pPr>
            <a:endParaRPr lang="en-US" b="1" dirty="0" smtClean="0"/>
          </a:p>
          <a:p>
            <a:pPr>
              <a:buNone/>
            </a:pPr>
            <a:endParaRPr lang="en-US" b="1" dirty="0" smtClean="0"/>
          </a:p>
          <a:p>
            <a:pPr>
              <a:buNone/>
            </a:pPr>
            <a:endParaRPr lang="en-US" b="1" dirty="0"/>
          </a:p>
        </p:txBody>
      </p:sp>
      <p:sp>
        <p:nvSpPr>
          <p:cNvPr id="4" name="Slide Number Placeholder 3"/>
          <p:cNvSpPr>
            <a:spLocks noGrp="1"/>
          </p:cNvSpPr>
          <p:nvPr>
            <p:ph type="sldNum" idx="12"/>
          </p:nvPr>
        </p:nvSpPr>
        <p:spPr/>
        <p:txBody>
          <a:bodyPr/>
          <a:lstStyle/>
          <a:p>
            <a:fld id="{00000000-1234-1234-1234-123412341234}" type="slidenum">
              <a:rPr lang="en" smtClean="0"/>
              <a:pPr/>
              <a:t>18</a:t>
            </a:fld>
            <a:endParaRPr lang="en"/>
          </a:p>
        </p:txBody>
      </p:sp>
      <p:pic>
        <p:nvPicPr>
          <p:cNvPr id="53250" name="Picture 2"/>
          <p:cNvPicPr>
            <a:picLocks noChangeAspect="1" noChangeArrowheads="1"/>
          </p:cNvPicPr>
          <p:nvPr/>
        </p:nvPicPr>
        <p:blipFill>
          <a:blip r:embed="rId3"/>
          <a:srcRect l="43808" t="67568" r="20963" b="15225"/>
          <a:stretch>
            <a:fillRect/>
          </a:stretch>
        </p:blipFill>
        <p:spPr bwMode="auto">
          <a:xfrm>
            <a:off x="311700" y="1922053"/>
            <a:ext cx="5073970" cy="1393371"/>
          </a:xfrm>
          <a:prstGeom prst="rect">
            <a:avLst/>
          </a:prstGeom>
          <a:noFill/>
          <a:ln w="9525">
            <a:noFill/>
            <a:miter lim="800000"/>
            <a:headEnd/>
            <a:tailEnd/>
          </a:ln>
        </p:spPr>
      </p:pic>
      <p:sp>
        <p:nvSpPr>
          <p:cNvPr id="6" name="TextBox 5"/>
          <p:cNvSpPr txBox="1"/>
          <p:nvPr/>
        </p:nvSpPr>
        <p:spPr>
          <a:xfrm>
            <a:off x="5954486" y="1621971"/>
            <a:ext cx="2476191" cy="300082"/>
          </a:xfrm>
          <a:prstGeom prst="rect">
            <a:avLst/>
          </a:prstGeom>
          <a:noFill/>
        </p:spPr>
        <p:txBody>
          <a:bodyPr wrap="none" rtlCol="0">
            <a:spAutoFit/>
          </a:bodyPr>
          <a:lstStyle/>
          <a:p>
            <a:pPr>
              <a:buFont typeface="Wingdings" pitchFamily="2" charset="2"/>
              <a:buChar char="Ø"/>
            </a:pPr>
            <a:r>
              <a:rPr lang="en-US" dirty="0" smtClean="0"/>
              <a:t>Outperforms full frame model </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CONCLUSIONS</a:t>
            </a:r>
            <a:endParaRPr lang="en-US" dirty="0"/>
          </a:p>
        </p:txBody>
      </p:sp>
      <p:sp>
        <p:nvSpPr>
          <p:cNvPr id="3" name="Text Placeholder 2"/>
          <p:cNvSpPr>
            <a:spLocks noGrp="1"/>
          </p:cNvSpPr>
          <p:nvPr>
            <p:ph type="body" idx="1"/>
          </p:nvPr>
        </p:nvSpPr>
        <p:spPr/>
        <p:txBody>
          <a:bodyPr/>
          <a:lstStyle/>
          <a:p>
            <a:r>
              <a:rPr lang="en-US" dirty="0" smtClean="0"/>
              <a:t>Limitations:</a:t>
            </a:r>
          </a:p>
          <a:p>
            <a:pPr lvl="1"/>
            <a:r>
              <a:rPr lang="en-US" dirty="0" smtClean="0"/>
              <a:t>Less expressive method to pass image information to RNN</a:t>
            </a:r>
          </a:p>
          <a:p>
            <a:pPr lvl="1"/>
            <a:r>
              <a:rPr lang="en-US" dirty="0" smtClean="0"/>
              <a:t>Unsolved problem : Using one model to translate from image-sentence dataset to regional-level annotation</a:t>
            </a:r>
          </a:p>
          <a:p>
            <a:pPr lvl="1"/>
            <a:r>
              <a:rPr lang="en-US" dirty="0" smtClean="0"/>
              <a:t>Generates a description of one input array of pixels at a time without context</a:t>
            </a:r>
          </a:p>
          <a:p>
            <a:pPr>
              <a:buNone/>
            </a:pPr>
            <a:endParaRPr lang="en-US" dirty="0" smtClean="0"/>
          </a:p>
          <a:p>
            <a:r>
              <a:rPr lang="en-US" dirty="0" smtClean="0"/>
              <a:t>Significance of the topic</a:t>
            </a:r>
          </a:p>
          <a:p>
            <a:pPr lvl="1"/>
            <a:r>
              <a:rPr lang="en-US" dirty="0" smtClean="0"/>
              <a:t>Healthcare – cancer tissues, x-ray scanning</a:t>
            </a:r>
          </a:p>
          <a:p>
            <a:pPr lvl="1"/>
            <a:r>
              <a:rPr lang="en-US" dirty="0" smtClean="0"/>
              <a:t>Activity detection </a:t>
            </a:r>
          </a:p>
          <a:p>
            <a:endParaRPr lang="en-US" dirty="0" smtClean="0"/>
          </a:p>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19</a:t>
            </a:fld>
            <a:endParaRPr lang="e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a:t>
            </a:r>
            <a:endParaRPr lang="en-US" dirty="0"/>
          </a:p>
        </p:txBody>
      </p:sp>
      <p:sp>
        <p:nvSpPr>
          <p:cNvPr id="3" name="Text Placeholder 2"/>
          <p:cNvSpPr>
            <a:spLocks noGrp="1"/>
          </p:cNvSpPr>
          <p:nvPr>
            <p:ph type="body" idx="1"/>
          </p:nvPr>
        </p:nvSpPr>
        <p:spPr/>
        <p:txBody>
          <a:bodyPr/>
          <a:lstStyle/>
          <a:p>
            <a:r>
              <a:rPr lang="en-US" dirty="0" smtClean="0"/>
              <a:t>Developing a model to generate natural language descriptions of images and their regions</a:t>
            </a:r>
          </a:p>
          <a:p>
            <a:pPr>
              <a:buNone/>
            </a:pPr>
            <a:endParaRPr lang="en-US" dirty="0" smtClean="0"/>
          </a:p>
          <a:p>
            <a:pPr>
              <a:buNone/>
            </a:pPr>
            <a:endParaRPr lang="en-US" dirty="0" smtClean="0"/>
          </a:p>
          <a:p>
            <a:r>
              <a:rPr lang="en-US" dirty="0" smtClean="0"/>
              <a:t>Motivation from Previous Work</a:t>
            </a:r>
          </a:p>
          <a:p>
            <a:pPr lvl="1"/>
            <a:r>
              <a:rPr lang="en-US" dirty="0" smtClean="0"/>
              <a:t>Rely on sentence templates</a:t>
            </a:r>
          </a:p>
          <a:p>
            <a:pPr lvl="1"/>
            <a:r>
              <a:rPr lang="en-US" dirty="0" smtClean="0"/>
              <a:t>Fixed set of visual categories</a:t>
            </a:r>
          </a:p>
          <a:p>
            <a:pPr lvl="1"/>
            <a:r>
              <a:rPr lang="en-US" dirty="0" smtClean="0"/>
              <a:t>Reduction to a single sentence</a:t>
            </a:r>
          </a:p>
          <a:p>
            <a:endParaRPr lang="en-US" dirty="0" smtClean="0"/>
          </a:p>
          <a:p>
            <a:r>
              <a:rPr lang="en-US" dirty="0" smtClean="0"/>
              <a:t>AIM : </a:t>
            </a:r>
          </a:p>
          <a:p>
            <a:pPr>
              <a:buNone/>
            </a:pPr>
            <a:r>
              <a:rPr lang="en-US" dirty="0" smtClean="0"/>
              <a:t>   Generating dense descriptions of images</a:t>
            </a: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2</a:t>
            </a:fld>
            <a:endParaRPr lang="en"/>
          </a:p>
        </p:txBody>
      </p:sp>
      <p:pic>
        <p:nvPicPr>
          <p:cNvPr id="1026" name="Picture 2"/>
          <p:cNvPicPr>
            <a:picLocks noChangeAspect="1" noChangeArrowheads="1"/>
          </p:cNvPicPr>
          <p:nvPr/>
        </p:nvPicPr>
        <p:blipFill>
          <a:blip r:embed="rId3"/>
          <a:srcRect/>
          <a:stretch>
            <a:fillRect/>
          </a:stretch>
        </p:blipFill>
        <p:spPr bwMode="auto">
          <a:xfrm>
            <a:off x="5379725" y="1620032"/>
            <a:ext cx="3452575" cy="29153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PROS &amp; CONS</a:t>
            </a:r>
            <a:endParaRPr lang="en-US" dirty="0"/>
          </a:p>
        </p:txBody>
      </p:sp>
      <p:sp>
        <p:nvSpPr>
          <p:cNvPr id="3" name="Text Placeholder 2"/>
          <p:cNvSpPr>
            <a:spLocks noGrp="1"/>
          </p:cNvSpPr>
          <p:nvPr>
            <p:ph type="body" idx="1"/>
          </p:nvPr>
        </p:nvSpPr>
        <p:spPr>
          <a:xfrm>
            <a:off x="311700" y="957945"/>
            <a:ext cx="8520600" cy="3416400"/>
          </a:xfrm>
        </p:spPr>
        <p:txBody>
          <a:bodyPr>
            <a:normAutofit fontScale="85000" lnSpcReduction="20000"/>
          </a:bodyPr>
          <a:lstStyle/>
          <a:p>
            <a:pPr>
              <a:buNone/>
            </a:pPr>
            <a:r>
              <a:rPr lang="en-US" b="1" dirty="0" smtClean="0"/>
              <a:t>PROS:</a:t>
            </a:r>
          </a:p>
          <a:p>
            <a:pPr>
              <a:buFontTx/>
              <a:buChar char="-"/>
            </a:pPr>
            <a:r>
              <a:rPr lang="en-US" dirty="0" smtClean="0"/>
              <a:t>Simplifications from previous paper on which it is based, which improve performance</a:t>
            </a:r>
          </a:p>
          <a:p>
            <a:pPr>
              <a:buFontTx/>
              <a:buChar char="-"/>
            </a:pPr>
            <a:r>
              <a:rPr lang="en-US" dirty="0" smtClean="0"/>
              <a:t>Good at generating regional level descriptions</a:t>
            </a:r>
          </a:p>
          <a:p>
            <a:pPr>
              <a:buFontTx/>
              <a:buChar char="-"/>
            </a:pPr>
            <a:r>
              <a:rPr lang="en-US" dirty="0" smtClean="0"/>
              <a:t>Model identifies discriminative words in images and assigns higher probabilities to them</a:t>
            </a:r>
          </a:p>
          <a:p>
            <a:pPr>
              <a:buFontTx/>
              <a:buChar char="-"/>
            </a:pPr>
            <a:r>
              <a:rPr lang="en-US" dirty="0" smtClean="0"/>
              <a:t>Supplementary materials at end of paper- rich in images and examples </a:t>
            </a:r>
          </a:p>
          <a:p>
            <a:pPr>
              <a:buFontTx/>
              <a:buChar char="-"/>
            </a:pPr>
            <a:r>
              <a:rPr lang="en-US" dirty="0" smtClean="0"/>
              <a:t>Cited 1300 times</a:t>
            </a:r>
          </a:p>
          <a:p>
            <a:pPr>
              <a:buNone/>
            </a:pPr>
            <a:endParaRPr lang="en-US" dirty="0" smtClean="0"/>
          </a:p>
          <a:p>
            <a:pPr>
              <a:buNone/>
            </a:pPr>
            <a:r>
              <a:rPr lang="en-US" b="1" dirty="0" smtClean="0"/>
              <a:t>CONS:</a:t>
            </a:r>
            <a:endParaRPr lang="en-US" dirty="0" smtClean="0"/>
          </a:p>
          <a:p>
            <a:pPr>
              <a:buFontTx/>
              <a:buChar char="-"/>
            </a:pPr>
            <a:r>
              <a:rPr lang="en-US" dirty="0" smtClean="0"/>
              <a:t>Model not good at localizing objects in an image</a:t>
            </a:r>
          </a:p>
          <a:p>
            <a:pPr>
              <a:buFontTx/>
              <a:buChar char="-"/>
            </a:pPr>
            <a:r>
              <a:rPr lang="en-US" dirty="0" smtClean="0"/>
              <a:t>Usage of two different architectures of CNN for two parts</a:t>
            </a:r>
          </a:p>
          <a:p>
            <a:pPr>
              <a:buFontTx/>
              <a:buChar char="-"/>
            </a:pPr>
            <a:r>
              <a:rPr lang="en-US" dirty="0" smtClean="0"/>
              <a:t>No reference of how top 19 locations for image chosen</a:t>
            </a:r>
          </a:p>
          <a:p>
            <a:pPr>
              <a:buFontTx/>
              <a:buChar char="-"/>
            </a:pPr>
            <a:r>
              <a:rPr lang="en-US" dirty="0" smtClean="0"/>
              <a:t>Colors are embedded in same space in language context however visually they are different </a:t>
            </a:r>
          </a:p>
          <a:p>
            <a:pPr>
              <a:buFontTx/>
              <a:buChar char="-"/>
            </a:pPr>
            <a:r>
              <a:rPr lang="en-US" dirty="0" smtClean="0"/>
              <a:t>Spelling mistake  </a:t>
            </a:r>
          </a:p>
          <a:p>
            <a:endParaRPr lang="en-US" dirty="0" smtClean="0"/>
          </a:p>
          <a:p>
            <a:pPr>
              <a:buNone/>
            </a:pPr>
            <a:endParaRPr lang="en-US" dirty="0" smtClean="0"/>
          </a:p>
          <a:p>
            <a:endParaRPr lang="en-US" dirty="0" smtClean="0"/>
          </a:p>
          <a:p>
            <a:endParaRPr lang="en-US" dirty="0" smtClean="0"/>
          </a:p>
          <a:p>
            <a:pPr>
              <a:buNone/>
            </a:pP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20</a:t>
            </a:fld>
            <a:endParaRPr lang="en"/>
          </a:p>
        </p:txBody>
      </p:sp>
      <p:pic>
        <p:nvPicPr>
          <p:cNvPr id="4099" name="Picture 3"/>
          <p:cNvPicPr>
            <a:picLocks noChangeAspect="1" noChangeArrowheads="1"/>
          </p:cNvPicPr>
          <p:nvPr/>
        </p:nvPicPr>
        <p:blipFill>
          <a:blip r:embed="rId3"/>
          <a:srcRect l="11852" t="70796" r="60799" b="23935"/>
          <a:stretch>
            <a:fillRect/>
          </a:stretch>
        </p:blipFill>
        <p:spPr bwMode="auto">
          <a:xfrm>
            <a:off x="571965" y="4088689"/>
            <a:ext cx="3300249" cy="385440"/>
          </a:xfrm>
          <a:prstGeom prst="rect">
            <a:avLst/>
          </a:prstGeom>
          <a:noFill/>
          <a:ln w="9525">
            <a:noFill/>
            <a:miter lim="800000"/>
            <a:headEnd/>
            <a:tailEnd/>
          </a:ln>
        </p:spPr>
      </p:pic>
      <p:pic>
        <p:nvPicPr>
          <p:cNvPr id="4100" name="Picture 4"/>
          <p:cNvPicPr>
            <a:picLocks noChangeAspect="1" noChangeArrowheads="1"/>
          </p:cNvPicPr>
          <p:nvPr/>
        </p:nvPicPr>
        <p:blipFill>
          <a:blip r:embed="rId4"/>
          <a:srcRect l="7789" t="71838" r="60865" b="21299"/>
          <a:stretch>
            <a:fillRect/>
          </a:stretch>
        </p:blipFill>
        <p:spPr bwMode="auto">
          <a:xfrm>
            <a:off x="4035828" y="4058088"/>
            <a:ext cx="3468414" cy="4269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242" y="897511"/>
            <a:ext cx="3788960" cy="572625"/>
          </a:xfrm>
        </p:spPr>
        <p:txBody>
          <a:bodyPr>
            <a:normAutofit fontScale="90000"/>
          </a:bodyPr>
          <a:lstStyle/>
          <a:p>
            <a:pPr algn="ctr"/>
            <a:r>
              <a:rPr lang="en-US" dirty="0" smtClean="0"/>
              <a:t>THANK YOU</a:t>
            </a:r>
            <a:br>
              <a:rPr lang="en-US" dirty="0" smtClean="0"/>
            </a:br>
            <a:r>
              <a:rPr lang="en-US" dirty="0" smtClean="0"/>
              <a:t/>
            </a:r>
            <a:br>
              <a:rPr lang="en-US" dirty="0" smtClean="0"/>
            </a:br>
            <a:r>
              <a:rPr lang="en-US" dirty="0" smtClean="0"/>
              <a:t/>
            </a:r>
            <a:br>
              <a:rPr lang="en-US" dirty="0" smtClean="0"/>
            </a:br>
            <a:r>
              <a:rPr lang="en-US" dirty="0" smtClean="0"/>
              <a:t>QUESTIONS??</a:t>
            </a:r>
            <a:endParaRPr lang="en-US" dirty="0"/>
          </a:p>
        </p:txBody>
      </p:sp>
      <p:sp>
        <p:nvSpPr>
          <p:cNvPr id="4" name="Slide Number Placeholder 3"/>
          <p:cNvSpPr>
            <a:spLocks noGrp="1"/>
          </p:cNvSpPr>
          <p:nvPr>
            <p:ph type="sldNum" idx="12"/>
          </p:nvPr>
        </p:nvSpPr>
        <p:spPr>
          <a:xfrm>
            <a:off x="8043483" y="4790435"/>
            <a:ext cx="459783" cy="275179"/>
          </a:xfrm>
        </p:spPr>
        <p:txBody>
          <a:bodyPr/>
          <a:lstStyle/>
          <a:p>
            <a:fld id="{00000000-1234-1234-1234-123412341234}" type="slidenum">
              <a:rPr lang="en" smtClean="0"/>
              <a:pPr/>
              <a:t>21</a:t>
            </a:fld>
            <a:endParaRPr lang="en" dirty="0"/>
          </a:p>
        </p:txBody>
      </p:sp>
    </p:spTree>
    <p:extLst>
      <p:ext uri="{BB962C8B-B14F-4D97-AF65-F5344CB8AC3E}">
        <p14:creationId xmlns:p14="http://schemas.microsoft.com/office/powerpoint/2010/main" xmlns="" val="11264414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smtClean="0"/>
              <a:t>What we saw last week in class : </a:t>
            </a:r>
            <a:r>
              <a:rPr lang="en-US" b="1" dirty="0" smtClean="0"/>
              <a:t>CONTENT EXTRACTION</a:t>
            </a:r>
          </a:p>
          <a:p>
            <a:pPr lvl="1"/>
            <a:r>
              <a:rPr lang="en-US" dirty="0" smtClean="0"/>
              <a:t>Methods to extract content</a:t>
            </a:r>
            <a:r>
              <a:rPr lang="en-US" b="1" dirty="0" smtClean="0"/>
              <a:t> </a:t>
            </a:r>
          </a:p>
          <a:p>
            <a:pPr>
              <a:buNone/>
            </a:pPr>
            <a:endParaRPr lang="en-US" dirty="0" smtClean="0"/>
          </a:p>
          <a:p>
            <a:endParaRPr lang="en-US" dirty="0" smtClean="0"/>
          </a:p>
          <a:p>
            <a:r>
              <a:rPr lang="en-US" dirty="0" smtClean="0"/>
              <a:t>RELATED/PREVIOUS WORK</a:t>
            </a:r>
          </a:p>
          <a:p>
            <a:pPr lvl="1"/>
            <a:r>
              <a:rPr lang="en-US" dirty="0" smtClean="0"/>
              <a:t>Dense image annotations </a:t>
            </a:r>
          </a:p>
          <a:p>
            <a:pPr lvl="1"/>
            <a:r>
              <a:rPr lang="en-US" dirty="0" smtClean="0"/>
              <a:t>Generating descriptions </a:t>
            </a:r>
          </a:p>
          <a:p>
            <a:pPr lvl="1"/>
            <a:r>
              <a:rPr lang="en-US" dirty="0" smtClean="0"/>
              <a:t>Grounding Natural Language in images</a:t>
            </a:r>
          </a:p>
          <a:p>
            <a:pPr lvl="1"/>
            <a:r>
              <a:rPr lang="en-US" dirty="0" smtClean="0"/>
              <a:t>Neural Networks in visual and language domains</a:t>
            </a:r>
          </a:p>
        </p:txBody>
      </p:sp>
      <p:sp>
        <p:nvSpPr>
          <p:cNvPr id="4" name="Slide Number Placeholder 3"/>
          <p:cNvSpPr>
            <a:spLocks noGrp="1"/>
          </p:cNvSpPr>
          <p:nvPr>
            <p:ph type="sldNum" idx="12"/>
          </p:nvPr>
        </p:nvSpPr>
        <p:spPr/>
        <p:txBody>
          <a:bodyPr/>
          <a:lstStyle/>
          <a:p>
            <a:fld id="{00000000-1234-1234-1234-123412341234}" type="slidenum">
              <a:rPr lang="en" smtClean="0"/>
              <a:pPr/>
              <a:t>3</a:t>
            </a:fld>
            <a:endParaRPr lang="e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775" y="232282"/>
            <a:ext cx="8520600" cy="572625"/>
          </a:xfrm>
        </p:spPr>
        <p:txBody>
          <a:bodyPr>
            <a:normAutofit fontScale="90000"/>
          </a:bodyPr>
          <a:lstStyle/>
          <a:p>
            <a:r>
              <a:rPr lang="en-US" dirty="0" smtClean="0"/>
              <a:t>Background: Look Into Neural Networks </a:t>
            </a:r>
            <a:endParaRPr lang="en-US" dirty="0"/>
          </a:p>
        </p:txBody>
      </p:sp>
      <p:sp>
        <p:nvSpPr>
          <p:cNvPr id="3" name="Text Placeholder 2"/>
          <p:cNvSpPr>
            <a:spLocks noGrp="1"/>
          </p:cNvSpPr>
          <p:nvPr>
            <p:ph type="body" idx="1"/>
          </p:nvPr>
        </p:nvSpPr>
        <p:spPr>
          <a:xfrm>
            <a:off x="311700" y="982025"/>
            <a:ext cx="8520600" cy="3416400"/>
          </a:xfrm>
        </p:spPr>
        <p:txBody>
          <a:bodyPr/>
          <a:lstStyle/>
          <a:p>
            <a:pPr algn="ctr">
              <a:buNone/>
            </a:pPr>
            <a:r>
              <a:rPr lang="en-US" b="1" dirty="0" smtClean="0"/>
              <a:t>Building blocks</a:t>
            </a:r>
            <a:endParaRPr lang="en-US" b="1" dirty="0"/>
          </a:p>
        </p:txBody>
      </p:sp>
      <p:sp>
        <p:nvSpPr>
          <p:cNvPr id="4" name="Slide Number Placeholder 3"/>
          <p:cNvSpPr>
            <a:spLocks noGrp="1"/>
          </p:cNvSpPr>
          <p:nvPr>
            <p:ph type="sldNum" idx="12"/>
          </p:nvPr>
        </p:nvSpPr>
        <p:spPr/>
        <p:txBody>
          <a:bodyPr/>
          <a:lstStyle/>
          <a:p>
            <a:fld id="{00000000-1234-1234-1234-123412341234}" type="slidenum">
              <a:rPr lang="en" smtClean="0"/>
              <a:pPr/>
              <a:t>4</a:t>
            </a:fld>
            <a:endParaRPr lang="en"/>
          </a:p>
        </p:txBody>
      </p:sp>
      <p:pic>
        <p:nvPicPr>
          <p:cNvPr id="31748" name="Picture 4"/>
          <p:cNvPicPr>
            <a:picLocks noChangeAspect="1" noChangeArrowheads="1"/>
          </p:cNvPicPr>
          <p:nvPr/>
        </p:nvPicPr>
        <p:blipFill>
          <a:blip r:embed="rId3"/>
          <a:srcRect l="14255" t="30136" r="44573" b="35045"/>
          <a:stretch>
            <a:fillRect/>
          </a:stretch>
        </p:blipFill>
        <p:spPr bwMode="auto">
          <a:xfrm>
            <a:off x="425252" y="1674419"/>
            <a:ext cx="3066093" cy="2113809"/>
          </a:xfrm>
          <a:prstGeom prst="rect">
            <a:avLst/>
          </a:prstGeom>
          <a:noFill/>
          <a:ln w="9525">
            <a:noFill/>
            <a:miter lim="800000"/>
            <a:headEnd/>
            <a:tailEnd/>
          </a:ln>
        </p:spPr>
      </p:pic>
      <p:sp>
        <p:nvSpPr>
          <p:cNvPr id="8" name="TextBox 7"/>
          <p:cNvSpPr txBox="1"/>
          <p:nvPr/>
        </p:nvSpPr>
        <p:spPr>
          <a:xfrm>
            <a:off x="843871" y="3790587"/>
            <a:ext cx="2205091" cy="300082"/>
          </a:xfrm>
          <a:prstGeom prst="rect">
            <a:avLst/>
          </a:prstGeom>
          <a:noFill/>
        </p:spPr>
        <p:txBody>
          <a:bodyPr wrap="none" rtlCol="0">
            <a:spAutoFit/>
          </a:bodyPr>
          <a:lstStyle/>
          <a:p>
            <a:r>
              <a:rPr lang="en-US" b="1" dirty="0" smtClean="0"/>
              <a:t>A single neuron/ </a:t>
            </a:r>
            <a:r>
              <a:rPr lang="en-US" b="1" dirty="0" err="1" smtClean="0"/>
              <a:t>perceptron</a:t>
            </a:r>
            <a:endParaRPr lang="en-US" b="1" dirty="0"/>
          </a:p>
        </p:txBody>
      </p:sp>
      <p:pic>
        <p:nvPicPr>
          <p:cNvPr id="31749" name="Picture 5"/>
          <p:cNvPicPr>
            <a:picLocks noChangeAspect="1" noChangeArrowheads="1"/>
          </p:cNvPicPr>
          <p:nvPr/>
        </p:nvPicPr>
        <p:blipFill>
          <a:blip r:embed="rId4"/>
          <a:srcRect l="15848" t="23807" r="47034" b="27144"/>
          <a:stretch>
            <a:fillRect/>
          </a:stretch>
        </p:blipFill>
        <p:spPr bwMode="auto">
          <a:xfrm>
            <a:off x="3800103" y="1674419"/>
            <a:ext cx="4500749" cy="2520289"/>
          </a:xfrm>
          <a:prstGeom prst="rect">
            <a:avLst/>
          </a:prstGeom>
          <a:noFill/>
          <a:ln w="9525">
            <a:noFill/>
            <a:miter lim="800000"/>
            <a:headEnd/>
            <a:tailEnd/>
          </a:ln>
        </p:spPr>
      </p:pic>
      <p:sp>
        <p:nvSpPr>
          <p:cNvPr id="11" name="TextBox 10"/>
          <p:cNvSpPr txBox="1"/>
          <p:nvPr/>
        </p:nvSpPr>
        <p:spPr>
          <a:xfrm>
            <a:off x="4647715" y="4090669"/>
            <a:ext cx="2389885" cy="300082"/>
          </a:xfrm>
          <a:prstGeom prst="rect">
            <a:avLst/>
          </a:prstGeom>
          <a:noFill/>
        </p:spPr>
        <p:txBody>
          <a:bodyPr wrap="none" rtlCol="0">
            <a:spAutoFit/>
          </a:bodyPr>
          <a:lstStyle/>
          <a:p>
            <a:r>
              <a:rPr lang="en-US" b="1" dirty="0" smtClean="0"/>
              <a:t>A feed forward neural network</a:t>
            </a:r>
            <a:endParaRPr lang="en-US"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09296"/>
            <a:ext cx="8520600" cy="572625"/>
          </a:xfrm>
        </p:spPr>
        <p:txBody>
          <a:bodyPr>
            <a:normAutofit fontScale="90000"/>
          </a:bodyPr>
          <a:lstStyle/>
          <a:p>
            <a:r>
              <a:rPr lang="en-US" dirty="0" err="1" smtClean="0"/>
              <a:t>Convolutional</a:t>
            </a:r>
            <a:r>
              <a:rPr lang="en-US" dirty="0" smtClean="0"/>
              <a:t> Neural Networks (CNNs)</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5</a:t>
            </a:fld>
            <a:endParaRPr lang="en"/>
          </a:p>
        </p:txBody>
      </p:sp>
      <p:pic>
        <p:nvPicPr>
          <p:cNvPr id="33794" name="Picture 2"/>
          <p:cNvPicPr>
            <a:picLocks noChangeAspect="1" noChangeArrowheads="1"/>
          </p:cNvPicPr>
          <p:nvPr/>
        </p:nvPicPr>
        <p:blipFill>
          <a:blip r:embed="rId3"/>
          <a:srcRect l="7856" t="40085" r="38220" b="29143"/>
          <a:stretch>
            <a:fillRect/>
          </a:stretch>
        </p:blipFill>
        <p:spPr bwMode="auto">
          <a:xfrm>
            <a:off x="1125698" y="1152475"/>
            <a:ext cx="5985163" cy="1543050"/>
          </a:xfrm>
          <a:prstGeom prst="rect">
            <a:avLst/>
          </a:prstGeom>
          <a:noFill/>
          <a:ln w="9525">
            <a:noFill/>
            <a:miter lim="800000"/>
            <a:headEnd/>
            <a:tailEnd/>
          </a:ln>
        </p:spPr>
      </p:pic>
      <p:sp>
        <p:nvSpPr>
          <p:cNvPr id="8" name="TextBox 7"/>
          <p:cNvSpPr txBox="1"/>
          <p:nvPr/>
        </p:nvSpPr>
        <p:spPr>
          <a:xfrm>
            <a:off x="504701" y="843821"/>
            <a:ext cx="1633076" cy="369332"/>
          </a:xfrm>
          <a:prstGeom prst="rect">
            <a:avLst/>
          </a:prstGeom>
          <a:noFill/>
        </p:spPr>
        <p:txBody>
          <a:bodyPr wrap="none" rtlCol="0">
            <a:spAutoFit/>
          </a:bodyPr>
          <a:lstStyle/>
          <a:p>
            <a:r>
              <a:rPr lang="en-US" sz="1800" b="1" dirty="0" smtClean="0"/>
              <a:t>ARCHITECTURE</a:t>
            </a:r>
            <a:endParaRPr lang="en-US" sz="1800" b="1" dirty="0"/>
          </a:p>
        </p:txBody>
      </p:sp>
      <p:pic>
        <p:nvPicPr>
          <p:cNvPr id="33795" name="Picture 3"/>
          <p:cNvPicPr>
            <a:picLocks noChangeAspect="1" noChangeArrowheads="1"/>
          </p:cNvPicPr>
          <p:nvPr/>
        </p:nvPicPr>
        <p:blipFill>
          <a:blip r:embed="rId4"/>
          <a:srcRect l="29571" t="25185" r="60480" b="57846"/>
          <a:stretch>
            <a:fillRect/>
          </a:stretch>
        </p:blipFill>
        <p:spPr bwMode="auto">
          <a:xfrm>
            <a:off x="504701" y="3008369"/>
            <a:ext cx="1033153" cy="1441756"/>
          </a:xfrm>
          <a:prstGeom prst="rect">
            <a:avLst/>
          </a:prstGeom>
          <a:noFill/>
          <a:ln w="9525">
            <a:noFill/>
            <a:miter lim="800000"/>
            <a:headEnd/>
            <a:tailEnd/>
          </a:ln>
        </p:spPr>
      </p:pic>
      <p:pic>
        <p:nvPicPr>
          <p:cNvPr id="10" name="Picture 3"/>
          <p:cNvPicPr>
            <a:picLocks noChangeAspect="1" noChangeArrowheads="1"/>
          </p:cNvPicPr>
          <p:nvPr/>
        </p:nvPicPr>
        <p:blipFill>
          <a:blip r:embed="rId4"/>
          <a:srcRect l="31929" t="50162" r="62344" b="38961"/>
          <a:stretch>
            <a:fillRect/>
          </a:stretch>
        </p:blipFill>
        <p:spPr bwMode="auto">
          <a:xfrm>
            <a:off x="1756020" y="3277592"/>
            <a:ext cx="745204" cy="795647"/>
          </a:xfrm>
          <a:prstGeom prst="rect">
            <a:avLst/>
          </a:prstGeom>
          <a:noFill/>
          <a:ln w="9525">
            <a:noFill/>
            <a:miter lim="800000"/>
            <a:headEnd/>
            <a:tailEnd/>
          </a:ln>
        </p:spPr>
      </p:pic>
      <p:pic>
        <p:nvPicPr>
          <p:cNvPr id="12" name="Picture 3"/>
          <p:cNvPicPr>
            <a:picLocks noChangeAspect="1" noChangeArrowheads="1"/>
          </p:cNvPicPr>
          <p:nvPr/>
        </p:nvPicPr>
        <p:blipFill>
          <a:blip r:embed="rId4"/>
          <a:srcRect l="53628" t="88839" r="37975" b="7997"/>
          <a:stretch>
            <a:fillRect/>
          </a:stretch>
        </p:blipFill>
        <p:spPr bwMode="auto">
          <a:xfrm>
            <a:off x="3800104" y="4107548"/>
            <a:ext cx="1092530" cy="231463"/>
          </a:xfrm>
          <a:prstGeom prst="rect">
            <a:avLst/>
          </a:prstGeom>
          <a:noFill/>
          <a:ln w="9525">
            <a:noFill/>
            <a:miter lim="800000"/>
            <a:headEnd/>
            <a:tailEnd/>
          </a:ln>
        </p:spPr>
      </p:pic>
      <p:sp>
        <p:nvSpPr>
          <p:cNvPr id="13" name="TextBox 12"/>
          <p:cNvSpPr txBox="1"/>
          <p:nvPr/>
        </p:nvSpPr>
        <p:spPr>
          <a:xfrm>
            <a:off x="504700" y="2708287"/>
            <a:ext cx="2886199" cy="307777"/>
          </a:xfrm>
          <a:prstGeom prst="rect">
            <a:avLst/>
          </a:prstGeom>
          <a:noFill/>
        </p:spPr>
        <p:txBody>
          <a:bodyPr wrap="square" rtlCol="0">
            <a:spAutoFit/>
          </a:bodyPr>
          <a:lstStyle/>
          <a:p>
            <a:r>
              <a:rPr lang="en-US" sz="1400" b="1" dirty="0" smtClean="0"/>
              <a:t>1. a THE CONVOLUTION STEP</a:t>
            </a:r>
            <a:endParaRPr lang="en-US" sz="1400" b="1" dirty="0"/>
          </a:p>
        </p:txBody>
      </p:sp>
      <p:sp>
        <p:nvSpPr>
          <p:cNvPr id="18" name="Right Arrow 17"/>
          <p:cNvSpPr/>
          <p:nvPr/>
        </p:nvSpPr>
        <p:spPr>
          <a:xfrm>
            <a:off x="101709" y="2708287"/>
            <a:ext cx="419981"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44118" y="942925"/>
            <a:ext cx="419981"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31399" y="4300084"/>
            <a:ext cx="1424621" cy="300082"/>
          </a:xfrm>
          <a:prstGeom prst="rect">
            <a:avLst/>
          </a:prstGeom>
          <a:noFill/>
        </p:spPr>
        <p:txBody>
          <a:bodyPr wrap="none" rtlCol="0">
            <a:spAutoFit/>
          </a:bodyPr>
          <a:lstStyle/>
          <a:p>
            <a:r>
              <a:rPr lang="en-US" dirty="0" smtClean="0"/>
              <a:t>Pixels from image</a:t>
            </a:r>
            <a:endParaRPr lang="en-US" dirty="0"/>
          </a:p>
        </p:txBody>
      </p:sp>
      <p:sp>
        <p:nvSpPr>
          <p:cNvPr id="21" name="TextBox 20"/>
          <p:cNvSpPr txBox="1"/>
          <p:nvPr/>
        </p:nvSpPr>
        <p:spPr>
          <a:xfrm>
            <a:off x="1756020" y="3923198"/>
            <a:ext cx="548292" cy="300082"/>
          </a:xfrm>
          <a:prstGeom prst="rect">
            <a:avLst/>
          </a:prstGeom>
          <a:noFill/>
        </p:spPr>
        <p:txBody>
          <a:bodyPr wrap="none" rtlCol="0">
            <a:spAutoFit/>
          </a:bodyPr>
          <a:lstStyle/>
          <a:p>
            <a:r>
              <a:rPr lang="en-US" dirty="0" smtClean="0"/>
              <a:t>Filter</a:t>
            </a:r>
            <a:endParaRPr lang="en-US" dirty="0"/>
          </a:p>
        </p:txBody>
      </p:sp>
      <p:sp>
        <p:nvSpPr>
          <p:cNvPr id="23" name="TextBox 22"/>
          <p:cNvSpPr txBox="1"/>
          <p:nvPr/>
        </p:nvSpPr>
        <p:spPr>
          <a:xfrm>
            <a:off x="1480704" y="3438650"/>
            <a:ext cx="324128" cy="300082"/>
          </a:xfrm>
          <a:prstGeom prst="rect">
            <a:avLst/>
          </a:prstGeom>
          <a:noFill/>
        </p:spPr>
        <p:txBody>
          <a:bodyPr wrap="none" rtlCol="0">
            <a:spAutoFit/>
          </a:bodyPr>
          <a:lstStyle/>
          <a:p>
            <a:r>
              <a:rPr lang="en-US" dirty="0" smtClean="0"/>
              <a:t>&lt;-</a:t>
            </a:r>
            <a:endParaRPr lang="en-US" dirty="0"/>
          </a:p>
        </p:txBody>
      </p:sp>
      <p:pic>
        <p:nvPicPr>
          <p:cNvPr id="26" name="Picture 25" descr="8-gif.gif"/>
          <p:cNvPicPr>
            <a:picLocks noChangeAspect="1"/>
          </p:cNvPicPr>
          <p:nvPr/>
        </p:nvPicPr>
        <p:blipFill>
          <a:blip r:embed="rId5"/>
          <a:stretch>
            <a:fillRect/>
          </a:stretch>
        </p:blipFill>
        <p:spPr>
          <a:xfrm>
            <a:off x="7465396" y="1013821"/>
            <a:ext cx="1339595" cy="1339595"/>
          </a:xfrm>
          <a:prstGeom prst="rect">
            <a:avLst/>
          </a:prstGeom>
        </p:spPr>
      </p:pic>
      <p:pic>
        <p:nvPicPr>
          <p:cNvPr id="27" name="Picture 26" descr="convolution_schematic.gif"/>
          <p:cNvPicPr>
            <a:picLocks noChangeAspect="1"/>
          </p:cNvPicPr>
          <p:nvPr/>
        </p:nvPicPr>
        <p:blipFill>
          <a:blip r:embed="rId6"/>
          <a:stretch>
            <a:fillRect/>
          </a:stretch>
        </p:blipFill>
        <p:spPr>
          <a:xfrm>
            <a:off x="2887311" y="2700215"/>
            <a:ext cx="2552700" cy="1866900"/>
          </a:xfrm>
          <a:prstGeom prst="rect">
            <a:avLst/>
          </a:prstGeom>
        </p:spPr>
      </p:pic>
      <p:pic>
        <p:nvPicPr>
          <p:cNvPr id="28" name="Picture 27" descr="cnn 2 gif.gif"/>
          <p:cNvPicPr>
            <a:picLocks noChangeAspect="1"/>
          </p:cNvPicPr>
          <p:nvPr/>
        </p:nvPicPr>
        <p:blipFill>
          <a:blip r:embed="rId7"/>
          <a:stretch>
            <a:fillRect/>
          </a:stretch>
        </p:blipFill>
        <p:spPr>
          <a:xfrm>
            <a:off x="5860608" y="2695525"/>
            <a:ext cx="3283392" cy="18605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fade">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795"/>
                                        </p:tgtEl>
                                        <p:attrNameLst>
                                          <p:attrName>style.visibility</p:attrName>
                                        </p:attrNameLst>
                                      </p:cBhvr>
                                      <p:to>
                                        <p:strVal val="visible"/>
                                      </p:to>
                                    </p:set>
                                    <p:animEffect transition="in" filter="fade">
                                      <p:cBhvr>
                                        <p:cTn id="17" dur="500"/>
                                        <p:tgtEl>
                                          <p:spTgt spid="33795"/>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animEffect transition="in" filter="fade">
                                      <p:cBhvr>
                                        <p:cTn id="29" dur="500"/>
                                        <p:tgtEl>
                                          <p:spTgt spid="2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fade">
                                      <p:cBhvr>
                                        <p:cTn id="39" dur="2000"/>
                                        <p:tgtEl>
                                          <p:spTgt spid="2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P spid="20" grpId="0" build="allAtOnce"/>
      <p:bldP spid="21" grpId="0" build="allAtOnce"/>
      <p:bldP spid="23"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8712"/>
            <a:ext cx="8520600" cy="572625"/>
          </a:xfrm>
        </p:spPr>
        <p:txBody>
          <a:bodyPr>
            <a:normAutofit fontScale="90000"/>
          </a:bodyPr>
          <a:lstStyle/>
          <a:p>
            <a:r>
              <a:rPr lang="en-US" dirty="0" err="1" smtClean="0"/>
              <a:t>Convolutional</a:t>
            </a:r>
            <a:r>
              <a:rPr lang="en-US" dirty="0" smtClean="0"/>
              <a:t> Neural Networks (CNNs)</a:t>
            </a:r>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6</a:t>
            </a:fld>
            <a:endParaRPr lang="en"/>
          </a:p>
        </p:txBody>
      </p:sp>
      <p:sp>
        <p:nvSpPr>
          <p:cNvPr id="7" name="Text Placeholder 6"/>
          <p:cNvSpPr txBox="1">
            <a:spLocks noGrp="1"/>
          </p:cNvSpPr>
          <p:nvPr>
            <p:ph type="body" idx="1"/>
          </p:nvPr>
        </p:nvSpPr>
        <p:spPr>
          <a:xfrm>
            <a:off x="549825" y="731337"/>
            <a:ext cx="8520600" cy="378535"/>
          </a:xfrm>
          <a:prstGeom prst="rect">
            <a:avLst/>
          </a:prstGeom>
          <a:noFill/>
        </p:spPr>
        <p:txBody>
          <a:bodyPr wrap="square" rtlCol="0">
            <a:spAutoFit/>
          </a:bodyPr>
          <a:lstStyle/>
          <a:p>
            <a:pPr>
              <a:buNone/>
            </a:pPr>
            <a:r>
              <a:rPr lang="en-US" sz="1400" b="1" dirty="0" smtClean="0"/>
              <a:t>1. b THE </a:t>
            </a:r>
            <a:r>
              <a:rPr lang="en-US" sz="1400" b="1" dirty="0" err="1" smtClean="0"/>
              <a:t>ReLU</a:t>
            </a:r>
            <a:r>
              <a:rPr lang="en-US" sz="1400" b="1" dirty="0" smtClean="0"/>
              <a:t> STEP </a:t>
            </a:r>
            <a:r>
              <a:rPr lang="en-US" sz="1400" dirty="0" smtClean="0"/>
              <a:t>(introduces non linearity)</a:t>
            </a:r>
            <a:endParaRPr lang="en-US" sz="1400" b="1" dirty="0"/>
          </a:p>
        </p:txBody>
      </p:sp>
      <p:pic>
        <p:nvPicPr>
          <p:cNvPr id="32772" name="Picture 4"/>
          <p:cNvPicPr>
            <a:picLocks noChangeAspect="1" noChangeArrowheads="1"/>
          </p:cNvPicPr>
          <p:nvPr/>
        </p:nvPicPr>
        <p:blipFill>
          <a:blip r:embed="rId3"/>
          <a:srcRect l="14780" t="32869" r="44247" b="42538"/>
          <a:stretch>
            <a:fillRect/>
          </a:stretch>
        </p:blipFill>
        <p:spPr bwMode="auto">
          <a:xfrm>
            <a:off x="311700" y="1075179"/>
            <a:ext cx="3281531" cy="1107415"/>
          </a:xfrm>
          <a:prstGeom prst="rect">
            <a:avLst/>
          </a:prstGeom>
          <a:noFill/>
          <a:ln w="9525">
            <a:noFill/>
            <a:miter lim="800000"/>
            <a:headEnd/>
            <a:tailEnd/>
          </a:ln>
        </p:spPr>
      </p:pic>
      <p:sp>
        <p:nvSpPr>
          <p:cNvPr id="9" name="TextBox 8"/>
          <p:cNvSpPr txBox="1"/>
          <p:nvPr/>
        </p:nvSpPr>
        <p:spPr>
          <a:xfrm>
            <a:off x="311700" y="2001843"/>
            <a:ext cx="3877985" cy="430887"/>
          </a:xfrm>
          <a:prstGeom prst="rect">
            <a:avLst/>
          </a:prstGeom>
          <a:noFill/>
        </p:spPr>
        <p:txBody>
          <a:bodyPr wrap="none" rtlCol="0">
            <a:spAutoFit/>
          </a:bodyPr>
          <a:lstStyle/>
          <a:p>
            <a:r>
              <a:rPr lang="en-US" sz="1100" dirty="0" err="1" smtClean="0"/>
              <a:t>ReLU</a:t>
            </a:r>
            <a:r>
              <a:rPr lang="en-US" sz="1100" dirty="0" smtClean="0"/>
              <a:t> is an element wise operation (applied per pixel) </a:t>
            </a:r>
          </a:p>
          <a:p>
            <a:r>
              <a:rPr lang="en-US" sz="1100" dirty="0" smtClean="0"/>
              <a:t>and replaces all negative pixel values in the feature map by zero.</a:t>
            </a:r>
            <a:endParaRPr lang="en-US" sz="1100" dirty="0"/>
          </a:p>
        </p:txBody>
      </p:sp>
      <p:pic>
        <p:nvPicPr>
          <p:cNvPr id="32774" name="Picture 6" descr="Screen Shot 2016-08-07 at 6.18.19 PM.png"/>
          <p:cNvPicPr>
            <a:picLocks noChangeAspect="1" noChangeArrowheads="1"/>
          </p:cNvPicPr>
          <p:nvPr/>
        </p:nvPicPr>
        <p:blipFill>
          <a:blip r:embed="rId4"/>
          <a:srcRect/>
          <a:stretch>
            <a:fillRect/>
          </a:stretch>
        </p:blipFill>
        <p:spPr bwMode="auto">
          <a:xfrm>
            <a:off x="4189685" y="840898"/>
            <a:ext cx="3626034" cy="1357339"/>
          </a:xfrm>
          <a:prstGeom prst="rect">
            <a:avLst/>
          </a:prstGeom>
          <a:noFill/>
        </p:spPr>
      </p:pic>
      <p:sp>
        <p:nvSpPr>
          <p:cNvPr id="11" name="Text Placeholder 6"/>
          <p:cNvSpPr txBox="1">
            <a:spLocks/>
          </p:cNvSpPr>
          <p:nvPr/>
        </p:nvSpPr>
        <p:spPr>
          <a:xfrm>
            <a:off x="549825" y="2394630"/>
            <a:ext cx="8520600" cy="378535"/>
          </a:xfrm>
          <a:prstGeom prst="rect">
            <a:avLst/>
          </a:prstGeom>
          <a:noFill/>
        </p:spPr>
        <p:txBody>
          <a:bodyPr vert="horz" wrap="square" lIns="91425" tIns="91425" rIns="91425" bIns="91425" rtlCol="0" anchor="t" anchorCtr="0">
            <a:spAutoFit/>
          </a:bodyPr>
          <a:lstStyle/>
          <a:p>
            <a:pPr marL="171450" marR="0" lvl="0" indent="-171450" algn="l" defTabSz="685800" rtl="0" eaLnBrk="1" fontAlgn="auto" latinLnBrk="0" hangingPunct="1">
              <a:lnSpc>
                <a:spcPct val="90000"/>
              </a:lnSpc>
              <a:spcBef>
                <a:spcPts val="0"/>
              </a:spcBef>
              <a:spcAft>
                <a:spcPts val="0"/>
              </a:spcAft>
              <a:buClrTx/>
              <a:buSzTx/>
              <a:buFont typeface="Arial"/>
              <a:buNone/>
              <a:tabLst/>
              <a:defRPr/>
            </a:pPr>
            <a:r>
              <a:rPr lang="en-US" sz="1400" b="1" dirty="0" smtClean="0"/>
              <a:t>2. </a:t>
            </a:r>
            <a:r>
              <a:rPr kumimoji="0" lang="en-US" sz="1400" b="1" i="0" u="none" strike="noStrike" kern="1200" cap="none" spc="0" normalizeH="0" baseline="0" noProof="0" dirty="0" smtClean="0">
                <a:ln>
                  <a:noFill/>
                </a:ln>
                <a:solidFill>
                  <a:schemeClr val="tx1"/>
                </a:solidFill>
                <a:effectLst/>
                <a:uLnTx/>
                <a:uFillTx/>
                <a:latin typeface="+mn-lt"/>
                <a:ea typeface="+mn-ea"/>
                <a:cs typeface="+mn-cs"/>
              </a:rPr>
              <a:t>THE</a:t>
            </a:r>
            <a:r>
              <a:rPr kumimoji="0" lang="en-US" sz="1400" b="1" i="0" u="none" strike="noStrike" kern="1200" cap="none" spc="0" normalizeH="0" noProof="0" dirty="0" smtClean="0">
                <a:ln>
                  <a:noFill/>
                </a:ln>
                <a:solidFill>
                  <a:schemeClr val="tx1"/>
                </a:solidFill>
                <a:effectLst/>
                <a:uLnTx/>
                <a:uFillTx/>
                <a:latin typeface="+mn-lt"/>
                <a:ea typeface="+mn-ea"/>
                <a:cs typeface="+mn-cs"/>
              </a:rPr>
              <a:t> POOLING STEP </a:t>
            </a:r>
            <a:r>
              <a:rPr kumimoji="0" lang="en-US" sz="1400" i="0" u="none" strike="noStrike" kern="1200" cap="none" spc="0" normalizeH="0" noProof="0" dirty="0" smtClean="0">
                <a:ln>
                  <a:noFill/>
                </a:ln>
                <a:solidFill>
                  <a:schemeClr val="tx1"/>
                </a:solidFill>
                <a:effectLst/>
                <a:uLnTx/>
                <a:uFillTx/>
                <a:latin typeface="+mn-lt"/>
                <a:ea typeface="+mn-ea"/>
                <a:cs typeface="+mn-cs"/>
              </a:rPr>
              <a:t>(dimensionality reduction)</a:t>
            </a:r>
            <a:endParaRPr kumimoji="0" lang="en-US" sz="1400" b="1" i="0" u="none" strike="noStrike" kern="1200" cap="none" spc="0" normalizeH="0" baseline="0" noProof="0" dirty="0">
              <a:ln>
                <a:noFill/>
              </a:ln>
              <a:solidFill>
                <a:schemeClr val="tx1"/>
              </a:solidFill>
              <a:effectLst/>
              <a:uLnTx/>
              <a:uFillTx/>
              <a:latin typeface="+mn-lt"/>
              <a:ea typeface="+mn-ea"/>
              <a:cs typeface="+mn-cs"/>
            </a:endParaRPr>
          </a:p>
        </p:txBody>
      </p:sp>
      <p:pic>
        <p:nvPicPr>
          <p:cNvPr id="32776" name="Picture 8" descr="Screen Shot 2016-08-10 at 3.38.39 AM.png"/>
          <p:cNvPicPr>
            <a:picLocks noChangeAspect="1" noChangeArrowheads="1"/>
          </p:cNvPicPr>
          <p:nvPr/>
        </p:nvPicPr>
        <p:blipFill>
          <a:blip r:embed="rId5"/>
          <a:srcRect/>
          <a:stretch>
            <a:fillRect/>
          </a:stretch>
        </p:blipFill>
        <p:spPr bwMode="auto">
          <a:xfrm>
            <a:off x="645075" y="2689905"/>
            <a:ext cx="1936200" cy="1650082"/>
          </a:xfrm>
          <a:prstGeom prst="rect">
            <a:avLst/>
          </a:prstGeom>
          <a:noFill/>
        </p:spPr>
      </p:pic>
      <p:pic>
        <p:nvPicPr>
          <p:cNvPr id="32778" name="Picture 10" descr="Screen Shot 2016-08-07 at 6.11.53 PM.png"/>
          <p:cNvPicPr>
            <a:picLocks noChangeAspect="1" noChangeArrowheads="1"/>
          </p:cNvPicPr>
          <p:nvPr/>
        </p:nvPicPr>
        <p:blipFill>
          <a:blip r:embed="rId6"/>
          <a:srcRect/>
          <a:stretch>
            <a:fillRect/>
          </a:stretch>
        </p:blipFill>
        <p:spPr bwMode="auto">
          <a:xfrm>
            <a:off x="4189685" y="2480355"/>
            <a:ext cx="3626034" cy="1546397"/>
          </a:xfrm>
          <a:prstGeom prst="rect">
            <a:avLst/>
          </a:prstGeom>
          <a:noFill/>
        </p:spPr>
      </p:pic>
      <p:sp>
        <p:nvSpPr>
          <p:cNvPr id="14" name="Right Arrow 13"/>
          <p:cNvSpPr/>
          <p:nvPr/>
        </p:nvSpPr>
        <p:spPr>
          <a:xfrm>
            <a:off x="101709" y="789429"/>
            <a:ext cx="419981"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129844" y="2480355"/>
            <a:ext cx="419981"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6"/>
          <p:cNvSpPr txBox="1">
            <a:spLocks/>
          </p:cNvSpPr>
          <p:nvPr/>
        </p:nvSpPr>
        <p:spPr>
          <a:xfrm>
            <a:off x="500557" y="4284682"/>
            <a:ext cx="8520600" cy="378535"/>
          </a:xfrm>
          <a:prstGeom prst="rect">
            <a:avLst/>
          </a:prstGeom>
          <a:noFill/>
        </p:spPr>
        <p:txBody>
          <a:bodyPr vert="horz" wrap="square" lIns="91425" tIns="91425" rIns="91425" bIns="91425" rtlCol="0" anchor="t" anchorCtr="0">
            <a:spAutoFit/>
          </a:bodyPr>
          <a:lstStyle/>
          <a:p>
            <a:pPr marL="171450" marR="0" lvl="0" indent="-171450" algn="l" defTabSz="685800" rtl="0" eaLnBrk="1" fontAlgn="auto" latinLnBrk="0" hangingPunct="1">
              <a:lnSpc>
                <a:spcPct val="90000"/>
              </a:lnSpc>
              <a:spcBef>
                <a:spcPts val="0"/>
              </a:spcBef>
              <a:spcAft>
                <a:spcPts val="0"/>
              </a:spcAft>
              <a:buClrTx/>
              <a:buSzTx/>
              <a:buFont typeface="Arial"/>
              <a:buNone/>
              <a:tabLst/>
              <a:defRPr/>
            </a:pPr>
            <a:r>
              <a:rPr kumimoji="0" lang="en-US" sz="1400" b="1" i="0" u="none" strike="noStrike" kern="1200" cap="none" spc="0" normalizeH="0" baseline="0" noProof="0" dirty="0" smtClean="0">
                <a:ln>
                  <a:noFill/>
                </a:ln>
                <a:solidFill>
                  <a:schemeClr val="tx1"/>
                </a:solidFill>
                <a:effectLst/>
                <a:uLnTx/>
                <a:uFillTx/>
                <a:latin typeface="+mn-lt"/>
                <a:ea typeface="+mn-ea"/>
                <a:cs typeface="+mn-cs"/>
              </a:rPr>
              <a:t>3. THE FULLY CONNECTED</a:t>
            </a:r>
            <a:r>
              <a:rPr kumimoji="0" lang="en-US" sz="1400" b="1" i="0" u="none" strike="noStrike" kern="1200" cap="none" spc="0" normalizeH="0" noProof="0" dirty="0" smtClean="0">
                <a:ln>
                  <a:noFill/>
                </a:ln>
                <a:solidFill>
                  <a:schemeClr val="tx1"/>
                </a:solidFill>
                <a:effectLst/>
                <a:uLnTx/>
                <a:uFillTx/>
                <a:latin typeface="+mn-lt"/>
                <a:ea typeface="+mn-ea"/>
                <a:cs typeface="+mn-cs"/>
              </a:rPr>
              <a:t> LAYERS </a:t>
            </a:r>
            <a:endParaRPr kumimoji="0" lang="en-US" sz="1400" b="1" i="0" u="none" strike="noStrike" kern="1200" cap="none" spc="0" normalizeH="0" baseline="0" noProof="0" dirty="0">
              <a:ln>
                <a:noFill/>
              </a:ln>
              <a:solidFill>
                <a:schemeClr val="tx1"/>
              </a:solidFill>
              <a:effectLst/>
              <a:uLnTx/>
              <a:uFillTx/>
              <a:latin typeface="+mn-lt"/>
              <a:ea typeface="+mn-ea"/>
              <a:cs typeface="+mn-cs"/>
            </a:endParaRPr>
          </a:p>
        </p:txBody>
      </p:sp>
      <p:sp>
        <p:nvSpPr>
          <p:cNvPr id="18" name="Right Arrow 17"/>
          <p:cNvSpPr/>
          <p:nvPr/>
        </p:nvSpPr>
        <p:spPr>
          <a:xfrm>
            <a:off x="80576" y="4339987"/>
            <a:ext cx="419981"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Recurrent Neural Networks</a:t>
            </a:r>
            <a:endParaRPr lang="en-US" dirty="0"/>
          </a:p>
        </p:txBody>
      </p:sp>
      <p:sp>
        <p:nvSpPr>
          <p:cNvPr id="3" name="Text Placeholder 2"/>
          <p:cNvSpPr>
            <a:spLocks noGrp="1"/>
          </p:cNvSpPr>
          <p:nvPr>
            <p:ph sz="half" idx="1"/>
          </p:nvPr>
        </p:nvSpPr>
        <p:spPr>
          <a:xfrm>
            <a:off x="404904" y="1110343"/>
            <a:ext cx="3886200" cy="3263504"/>
          </a:xfrm>
        </p:spPr>
        <p:txBody>
          <a:bodyPr/>
          <a:lstStyle/>
          <a:p>
            <a:pPr>
              <a:buNone/>
            </a:pPr>
            <a:r>
              <a:rPr lang="en-US" dirty="0" smtClean="0"/>
              <a:t>Basic Vanilla RNNs</a:t>
            </a:r>
          </a:p>
          <a:p>
            <a:pPr>
              <a:buNone/>
            </a:pPr>
            <a:endParaRPr lang="en-US" b="1" dirty="0"/>
          </a:p>
        </p:txBody>
      </p:sp>
      <p:sp>
        <p:nvSpPr>
          <p:cNvPr id="6" name="Content Placeholder 5"/>
          <p:cNvSpPr>
            <a:spLocks noGrp="1"/>
          </p:cNvSpPr>
          <p:nvPr>
            <p:ph sz="half" idx="2"/>
          </p:nvPr>
        </p:nvSpPr>
        <p:spPr>
          <a:xfrm>
            <a:off x="4999265" y="1110343"/>
            <a:ext cx="3886200" cy="3263504"/>
          </a:xfrm>
        </p:spPr>
        <p:txBody>
          <a:bodyPr/>
          <a:lstStyle/>
          <a:p>
            <a:pPr>
              <a:buNone/>
            </a:pPr>
            <a:r>
              <a:rPr lang="en-US" dirty="0" smtClean="0"/>
              <a:t>Bidirectional RNNs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mtClean="0"/>
              <a:pPr/>
              <a:t>7</a:t>
            </a:fld>
            <a:endParaRPr lang="en"/>
          </a:p>
        </p:txBody>
      </p:sp>
      <p:pic>
        <p:nvPicPr>
          <p:cNvPr id="54274" name="Picture 2"/>
          <p:cNvPicPr>
            <a:picLocks noChangeAspect="1" noChangeArrowheads="1"/>
          </p:cNvPicPr>
          <p:nvPr/>
        </p:nvPicPr>
        <p:blipFill>
          <a:blip r:embed="rId3"/>
          <a:srcRect/>
          <a:stretch>
            <a:fillRect/>
          </a:stretch>
        </p:blipFill>
        <p:spPr bwMode="auto">
          <a:xfrm>
            <a:off x="165329" y="1396137"/>
            <a:ext cx="4659278" cy="1869572"/>
          </a:xfrm>
          <a:prstGeom prst="rect">
            <a:avLst/>
          </a:prstGeom>
          <a:noFill/>
          <a:ln w="9525">
            <a:noFill/>
            <a:miter lim="800000"/>
            <a:headEnd/>
            <a:tailEnd/>
          </a:ln>
        </p:spPr>
      </p:pic>
      <p:pic>
        <p:nvPicPr>
          <p:cNvPr id="9" name="Picture 3"/>
          <p:cNvPicPr>
            <a:picLocks noChangeAspect="1" noChangeArrowheads="1"/>
          </p:cNvPicPr>
          <p:nvPr/>
        </p:nvPicPr>
        <p:blipFill>
          <a:blip r:embed="rId4"/>
          <a:srcRect t="8294"/>
          <a:stretch>
            <a:fillRect/>
          </a:stretch>
        </p:blipFill>
        <p:spPr bwMode="auto">
          <a:xfrm>
            <a:off x="5333511" y="1556657"/>
            <a:ext cx="3363949" cy="2015488"/>
          </a:xfrm>
          <a:prstGeom prst="rect">
            <a:avLst/>
          </a:prstGeom>
          <a:noFill/>
          <a:ln w="9525">
            <a:noFill/>
            <a:miter lim="800000"/>
            <a:headEnd/>
            <a:tailEnd/>
          </a:ln>
        </p:spPr>
      </p:pic>
      <p:pic>
        <p:nvPicPr>
          <p:cNvPr id="54277" name="Picture 5" descr="https://cdn-images-1.medium.com/max/800/1*ufauYnGQUAde8YVd7U6r7g@2x.png"/>
          <p:cNvPicPr>
            <a:picLocks noChangeAspect="1" noChangeArrowheads="1"/>
          </p:cNvPicPr>
          <p:nvPr/>
        </p:nvPicPr>
        <p:blipFill>
          <a:blip r:embed="rId5"/>
          <a:srcRect t="5936" b="11489"/>
          <a:stretch>
            <a:fillRect/>
          </a:stretch>
        </p:blipFill>
        <p:spPr bwMode="auto">
          <a:xfrm>
            <a:off x="2340755" y="3265709"/>
            <a:ext cx="3575870" cy="1262314"/>
          </a:xfrm>
          <a:prstGeom prst="rect">
            <a:avLst/>
          </a:prstGeom>
          <a:noFill/>
        </p:spPr>
      </p:pic>
      <p:sp>
        <p:nvSpPr>
          <p:cNvPr id="11" name="Bent-Up Arrow 10"/>
          <p:cNvSpPr/>
          <p:nvPr/>
        </p:nvSpPr>
        <p:spPr>
          <a:xfrm rot="5400000">
            <a:off x="1824502" y="3176727"/>
            <a:ext cx="575959" cy="45654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575" y="445025"/>
            <a:ext cx="8520600" cy="572625"/>
          </a:xfrm>
        </p:spPr>
        <p:txBody>
          <a:bodyPr>
            <a:normAutofit/>
          </a:bodyPr>
          <a:lstStyle/>
          <a:p>
            <a:r>
              <a:rPr lang="en-US" sz="2800" dirty="0" smtClean="0"/>
              <a:t>Part 1: Learning To Align Visual &amp; Language Data</a:t>
            </a:r>
            <a:endParaRPr lang="en-US" sz="2800" dirty="0"/>
          </a:p>
        </p:txBody>
      </p:sp>
      <p:sp>
        <p:nvSpPr>
          <p:cNvPr id="3" name="Text Placeholder 2"/>
          <p:cNvSpPr>
            <a:spLocks noGrp="1"/>
          </p:cNvSpPr>
          <p:nvPr>
            <p:ph type="body" idx="1"/>
          </p:nvPr>
        </p:nvSpPr>
        <p:spPr/>
        <p:txBody>
          <a:bodyPr>
            <a:normAutofit/>
          </a:bodyPr>
          <a:lstStyle/>
          <a:p>
            <a:pPr>
              <a:buNone/>
            </a:pPr>
            <a:r>
              <a:rPr lang="en-US" sz="1800" b="1" dirty="0" smtClean="0"/>
              <a:t>PROBLEM</a:t>
            </a:r>
            <a:r>
              <a:rPr lang="en-US" sz="1800" dirty="0" smtClean="0"/>
              <a:t>: Frequent references to some particular but unknown location in image</a:t>
            </a:r>
          </a:p>
          <a:p>
            <a:pPr>
              <a:buNone/>
            </a:pPr>
            <a:endParaRPr lang="en-US" sz="1800" b="1" dirty="0" smtClean="0"/>
          </a:p>
          <a:p>
            <a:pPr>
              <a:buNone/>
            </a:pPr>
            <a:r>
              <a:rPr lang="en-US" sz="1800" b="1" dirty="0" smtClean="0"/>
              <a:t>AIM</a:t>
            </a:r>
            <a:r>
              <a:rPr lang="en-US" sz="1800" dirty="0" smtClean="0"/>
              <a:t>: Infer these latent alignments between words and their objects they describe</a:t>
            </a:r>
          </a:p>
          <a:p>
            <a:pPr>
              <a:buNone/>
            </a:pPr>
            <a:endParaRPr lang="en-US" sz="1800" b="1" dirty="0" smtClean="0"/>
          </a:p>
          <a:p>
            <a:pPr>
              <a:buNone/>
            </a:pPr>
            <a:r>
              <a:rPr lang="en-US" sz="1800" b="1" dirty="0" smtClean="0"/>
              <a:t>APPROACH: </a:t>
            </a:r>
            <a:r>
              <a:rPr lang="en-US" sz="1800" dirty="0" smtClean="0"/>
              <a:t>Neural networks that map words and image in a common multimodal embedding </a:t>
            </a:r>
          </a:p>
          <a:p>
            <a:endParaRPr lang="en-US" sz="1800" dirty="0"/>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a:p>
        </p:txBody>
      </p:sp>
      <p:pic>
        <p:nvPicPr>
          <p:cNvPr id="5" name="Picture 2"/>
          <p:cNvPicPr>
            <a:picLocks noChangeAspect="1" noChangeArrowheads="1"/>
          </p:cNvPicPr>
          <p:nvPr/>
        </p:nvPicPr>
        <p:blipFill>
          <a:blip r:embed="rId3"/>
          <a:srcRect/>
          <a:stretch>
            <a:fillRect/>
          </a:stretch>
        </p:blipFill>
        <p:spPr bwMode="auto">
          <a:xfrm>
            <a:off x="490309" y="2847386"/>
            <a:ext cx="7567841" cy="13012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382311" y="157163"/>
            <a:ext cx="3868340" cy="617934"/>
          </a:xfrm>
        </p:spPr>
        <p:txBody>
          <a:bodyPr/>
          <a:lstStyle/>
          <a:p>
            <a:r>
              <a:rPr lang="en-US" dirty="0" smtClean="0"/>
              <a:t>Part 1.1: Representing Images</a:t>
            </a:r>
            <a:endParaRPr lang="en-US" dirty="0"/>
          </a:p>
        </p:txBody>
      </p:sp>
      <p:sp>
        <p:nvSpPr>
          <p:cNvPr id="12" name="Text Placeholder 11"/>
          <p:cNvSpPr>
            <a:spLocks noGrp="1"/>
          </p:cNvSpPr>
          <p:nvPr>
            <p:ph type="body" sz="quarter" idx="3"/>
          </p:nvPr>
        </p:nvSpPr>
        <p:spPr>
          <a:xfrm>
            <a:off x="4157964" y="157163"/>
            <a:ext cx="3887391" cy="617934"/>
          </a:xfrm>
        </p:spPr>
        <p:txBody>
          <a:bodyPr/>
          <a:lstStyle/>
          <a:p>
            <a:r>
              <a:rPr lang="en-US" dirty="0" smtClean="0"/>
              <a:t>Part 1.2 :Representing Sentences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mtClean="0"/>
              <a:pPr/>
              <a:t>9</a:t>
            </a:fld>
            <a:endParaRPr lang="en"/>
          </a:p>
        </p:txBody>
      </p:sp>
      <p:graphicFrame>
        <p:nvGraphicFramePr>
          <p:cNvPr id="7" name="Diagram 6"/>
          <p:cNvGraphicFramePr/>
          <p:nvPr/>
        </p:nvGraphicFramePr>
        <p:xfrm>
          <a:off x="206041" y="881353"/>
          <a:ext cx="3726901" cy="3369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316481" y="0"/>
            <a:ext cx="45719" cy="300082"/>
          </a:xfrm>
          <a:prstGeom prst="rect">
            <a:avLst/>
          </a:prstGeom>
          <a:noFill/>
        </p:spPr>
        <p:txBody>
          <a:bodyPr wrap="square" rtlCol="0">
            <a:spAutoFit/>
          </a:bodyPr>
          <a:lstStyle/>
          <a:p>
            <a:endParaRPr lang="en-US" dirty="0"/>
          </a:p>
        </p:txBody>
      </p:sp>
      <p:pic>
        <p:nvPicPr>
          <p:cNvPr id="50179" name="Picture 3"/>
          <p:cNvPicPr>
            <a:picLocks noChangeAspect="1" noChangeArrowheads="1"/>
          </p:cNvPicPr>
          <p:nvPr/>
        </p:nvPicPr>
        <p:blipFill>
          <a:blip r:embed="rId8"/>
          <a:srcRect l="14244" t="73918" r="67825" b="20420"/>
          <a:stretch>
            <a:fillRect/>
          </a:stretch>
        </p:blipFill>
        <p:spPr bwMode="auto">
          <a:xfrm>
            <a:off x="1366837" y="3922323"/>
            <a:ext cx="1990725" cy="353383"/>
          </a:xfrm>
          <a:prstGeom prst="rect">
            <a:avLst/>
          </a:prstGeom>
          <a:noFill/>
          <a:ln w="9525">
            <a:noFill/>
            <a:miter lim="800000"/>
            <a:headEnd/>
            <a:tailEnd/>
          </a:ln>
        </p:spPr>
      </p:pic>
      <p:graphicFrame>
        <p:nvGraphicFramePr>
          <p:cNvPr id="14" name="Content Placeholder 13"/>
          <p:cNvGraphicFramePr>
            <a:graphicFrameLocks noGrp="1"/>
          </p:cNvGraphicFramePr>
          <p:nvPr>
            <p:ph sz="quarter" idx="4"/>
          </p:nvPr>
        </p:nvGraphicFramePr>
        <p:xfrm>
          <a:off x="4250651" y="881353"/>
          <a:ext cx="3416205" cy="22333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0180" name="Picture 4"/>
          <p:cNvPicPr>
            <a:picLocks noChangeAspect="1" noChangeArrowheads="1"/>
          </p:cNvPicPr>
          <p:nvPr/>
        </p:nvPicPr>
        <p:blipFill>
          <a:blip r:embed="rId14"/>
          <a:srcRect l="48366" t="52219" r="35836" b="26881"/>
          <a:stretch>
            <a:fillRect/>
          </a:stretch>
        </p:blipFill>
        <p:spPr bwMode="auto">
          <a:xfrm>
            <a:off x="3988027" y="3104537"/>
            <a:ext cx="1693105" cy="1259305"/>
          </a:xfrm>
          <a:prstGeom prst="rect">
            <a:avLst/>
          </a:prstGeom>
          <a:noFill/>
          <a:ln w="9525">
            <a:noFill/>
            <a:miter lim="800000"/>
            <a:headEnd/>
            <a:tailEnd/>
          </a:ln>
        </p:spPr>
      </p:pic>
      <p:sp>
        <p:nvSpPr>
          <p:cNvPr id="16" name="TextBox 15"/>
          <p:cNvSpPr txBox="1"/>
          <p:nvPr/>
        </p:nvSpPr>
        <p:spPr>
          <a:xfrm>
            <a:off x="4250651" y="4264868"/>
            <a:ext cx="4191468" cy="300082"/>
          </a:xfrm>
          <a:prstGeom prst="rect">
            <a:avLst/>
          </a:prstGeom>
          <a:noFill/>
        </p:spPr>
        <p:txBody>
          <a:bodyPr wrap="none" rtlCol="0">
            <a:spAutoFit/>
          </a:bodyPr>
          <a:lstStyle/>
          <a:p>
            <a:r>
              <a:rPr lang="en-US" b="1" dirty="0" smtClean="0"/>
              <a:t>We now have vectors in a common h-dimensional space</a:t>
            </a:r>
            <a:endParaRPr lang="en-US" b="1" dirty="0"/>
          </a:p>
        </p:txBody>
      </p:sp>
      <p:pic>
        <p:nvPicPr>
          <p:cNvPr id="50181" name="Picture 5"/>
          <p:cNvPicPr>
            <a:picLocks noChangeAspect="1" noChangeArrowheads="1"/>
          </p:cNvPicPr>
          <p:nvPr/>
        </p:nvPicPr>
        <p:blipFill>
          <a:blip r:embed="rId15"/>
          <a:srcRect/>
          <a:stretch>
            <a:fillRect/>
          </a:stretch>
        </p:blipFill>
        <p:spPr bwMode="auto">
          <a:xfrm>
            <a:off x="5626047" y="2722869"/>
            <a:ext cx="2347740" cy="1428372"/>
          </a:xfrm>
          <a:prstGeom prst="rect">
            <a:avLst/>
          </a:prstGeom>
          <a:noFill/>
          <a:ln w="9525">
            <a:noFill/>
            <a:miter lim="800000"/>
            <a:headEnd/>
            <a:tailEnd/>
          </a:ln>
        </p:spPr>
      </p:pic>
      <p:sp>
        <p:nvSpPr>
          <p:cNvPr id="13" name="TextBox 12"/>
          <p:cNvSpPr txBox="1"/>
          <p:nvPr/>
        </p:nvSpPr>
        <p:spPr>
          <a:xfrm>
            <a:off x="5868119" y="4118190"/>
            <a:ext cx="1592038" cy="253916"/>
          </a:xfrm>
          <a:prstGeom prst="rect">
            <a:avLst/>
          </a:prstGeom>
          <a:noFill/>
        </p:spPr>
        <p:txBody>
          <a:bodyPr wrap="square" rtlCol="0">
            <a:spAutoFit/>
          </a:bodyPr>
          <a:lstStyle/>
          <a:p>
            <a:r>
              <a:rPr lang="en-US" sz="1050" b="1" dirty="0" smtClean="0"/>
              <a:t>Word embedding vector</a:t>
            </a:r>
            <a:endParaRPr lang="en-US" sz="1050" b="1" dirty="0"/>
          </a:p>
        </p:txBody>
      </p:sp>
      <p:pic>
        <p:nvPicPr>
          <p:cNvPr id="19" name="Picture 18" descr="space1.png"/>
          <p:cNvPicPr>
            <a:picLocks noChangeAspect="1"/>
          </p:cNvPicPr>
          <p:nvPr/>
        </p:nvPicPr>
        <p:blipFill>
          <a:blip r:embed="rId16"/>
          <a:stretch>
            <a:fillRect/>
          </a:stretch>
        </p:blipFill>
        <p:spPr>
          <a:xfrm>
            <a:off x="8115523" y="2571387"/>
            <a:ext cx="1028477" cy="1288797"/>
          </a:xfrm>
          <a:prstGeom prst="rect">
            <a:avLst/>
          </a:prstGeom>
        </p:spPr>
      </p:pic>
      <p:pic>
        <p:nvPicPr>
          <p:cNvPr id="20" name="Picture 19" descr="space2.png"/>
          <p:cNvPicPr>
            <a:picLocks noChangeAspect="1"/>
          </p:cNvPicPr>
          <p:nvPr/>
        </p:nvPicPr>
        <p:blipFill>
          <a:blip r:embed="rId17"/>
          <a:stretch>
            <a:fillRect/>
          </a:stretch>
        </p:blipFill>
        <p:spPr>
          <a:xfrm>
            <a:off x="8062391" y="1224650"/>
            <a:ext cx="1001830" cy="1221355"/>
          </a:xfrm>
          <a:prstGeom prst="rect">
            <a:avLst/>
          </a:prstGeom>
        </p:spPr>
      </p:pic>
      <p:sp>
        <p:nvSpPr>
          <p:cNvPr id="21" name="TextBox 20"/>
          <p:cNvSpPr txBox="1"/>
          <p:nvPr/>
        </p:nvSpPr>
        <p:spPr>
          <a:xfrm>
            <a:off x="7973787" y="2271305"/>
            <a:ext cx="1100045" cy="300082"/>
          </a:xfrm>
          <a:prstGeom prst="rect">
            <a:avLst/>
          </a:prstGeom>
          <a:noFill/>
        </p:spPr>
        <p:txBody>
          <a:bodyPr wrap="none" rtlCol="0">
            <a:spAutoFit/>
          </a:bodyPr>
          <a:lstStyle/>
          <a:p>
            <a:r>
              <a:rPr lang="en-US" dirty="0" smtClean="0"/>
              <a:t>Image vector</a:t>
            </a:r>
            <a:endParaRPr lang="en-US" dirty="0"/>
          </a:p>
        </p:txBody>
      </p:sp>
      <p:sp>
        <p:nvSpPr>
          <p:cNvPr id="22" name="TextBox 21"/>
          <p:cNvSpPr txBox="1"/>
          <p:nvPr/>
        </p:nvSpPr>
        <p:spPr>
          <a:xfrm>
            <a:off x="8037494" y="3710143"/>
            <a:ext cx="955711" cy="300082"/>
          </a:xfrm>
          <a:prstGeom prst="rect">
            <a:avLst/>
          </a:prstGeom>
          <a:noFill/>
        </p:spPr>
        <p:txBody>
          <a:bodyPr wrap="none" rtlCol="0">
            <a:spAutoFit/>
          </a:bodyPr>
          <a:lstStyle/>
          <a:p>
            <a:r>
              <a:rPr lang="en-US" dirty="0" smtClean="0"/>
              <a:t>Text vector</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SC-IRDS-PPT-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1" id="{6E97D440-AC0D-2948-B999-F528D41BAAC3}" vid="{FDCB8264-CDDA-C142-BE05-1C172407A7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USC-IRDS-PPT-Template</Template>
  <TotalTime>11371</TotalTime>
  <Words>1768</Words>
  <Application>Microsoft Office PowerPoint</Application>
  <PresentationFormat>On-screen Show (16:9)</PresentationFormat>
  <Paragraphs>316</Paragraphs>
  <Slides>21</Slides>
  <Notes>18</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USC-IRDS-PPT-Template</vt:lpstr>
      <vt:lpstr>Slide 1</vt:lpstr>
      <vt:lpstr>Motivation</vt:lpstr>
      <vt:lpstr>Introduction</vt:lpstr>
      <vt:lpstr>Background: Look Into Neural Networks </vt:lpstr>
      <vt:lpstr>Convolutional Neural Networks (CNNs)</vt:lpstr>
      <vt:lpstr>Convolutional Neural Networks (CNNs)</vt:lpstr>
      <vt:lpstr>Recurrent Neural Networks</vt:lpstr>
      <vt:lpstr>Part 1: Learning To Align Visual &amp; Language Data</vt:lpstr>
      <vt:lpstr>Slide 9</vt:lpstr>
      <vt:lpstr>Slide 10</vt:lpstr>
      <vt:lpstr>PART 2:  Multimodal RNNs for generating descriptions</vt:lpstr>
      <vt:lpstr>EXPERIMENTS &amp; RESULTS</vt:lpstr>
      <vt:lpstr>EXPERIMENTS &amp; RESULTS : PART 1</vt:lpstr>
      <vt:lpstr>EXPERIMENTS &amp; RESULTS : PART 1</vt:lpstr>
      <vt:lpstr>EXPERIMENTS &amp; RESULTS : PART 2</vt:lpstr>
      <vt:lpstr>EXPERIMENTS &amp; RESULTS : PART 2</vt:lpstr>
      <vt:lpstr>EXPERIMENTS &amp; RESULTS : PART 3</vt:lpstr>
      <vt:lpstr>EXPERIMENTS &amp; RESULTS : PART 3</vt:lpstr>
      <vt:lpstr>CONCLUSIONS</vt:lpstr>
      <vt:lpstr>PROS &amp; CONS</vt:lpstr>
      <vt:lpstr>THANK YOU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Dell</cp:lastModifiedBy>
  <cp:revision>380</cp:revision>
  <dcterms:created xsi:type="dcterms:W3CDTF">2018-01-30T17:24:24Z</dcterms:created>
  <dcterms:modified xsi:type="dcterms:W3CDTF">2018-02-26T18:46:52Z</dcterms:modified>
</cp:coreProperties>
</file>